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29b56a74b8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29b56a74b8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29f9e16b134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29f9e16b134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29f9e16b134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29f9e16b134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28e3272777c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28e3272777c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28e3272777c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28e3272777c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28e3272777c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28e3272777c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28e3272777c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28e3272777c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28e3272777c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28e3272777c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28e3272777c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28e3272777c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28e3272777c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28e3272777c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29b56a74b8b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29b56a74b8b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2627574d6b2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2627574d6b2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28e3272777c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28e3272777c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28e3272777c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28e3272777c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28e3272777c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28e3272777c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29fee6b10d4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29fee6b10d4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28e3272777c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28e3272777c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28e3272777c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28e3272777c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28e3272777c_0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28e3272777c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28e3272777c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28e3272777c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29f9e16b134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29f9e16b134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29fee6b10d4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29fee6b10d4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2627574d6b2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2627574d6b2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2627574d6b2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2627574d6b2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29f9e16b134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29f9e16b134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2627574d6b2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2627574d6b2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29f9e16b134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29f9e16b134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29f9e16b134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29f9e16b134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29f9e16b134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29f9e16b134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29f9e16b134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29f9e16b134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2627574d6b2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2627574d6b2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29f9e16b134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29f9e16b134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29fee6b10d4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29fee6b10d4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29f9e16b134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29f9e16b134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29f9e16b134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29f9e16b134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2627574d6b2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2627574d6b2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2627574d6b2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2627574d6b2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28e3272777c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28e3272777c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29fee6b10d4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29fee6b10d4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2627574d6b2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2627574d6b2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29b56a74b8b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29b56a74b8b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29b6d80a56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29b6d80a56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2627574d6b2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2627574d6b2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29fee6b10d4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29fee6b10d4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29b56a74b8b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29b56a74b8b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29b56a74b8b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29b56a74b8b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2627574d6b2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2627574d6b2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29fee6b10d4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29fee6b10d4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2627574d6b2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2627574d6b2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2627574d6b2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2627574d6b2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2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2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1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2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1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2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2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1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2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1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14.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1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1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16.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0" y="1008375"/>
            <a:ext cx="8520600" cy="906600"/>
          </a:xfrm>
          <a:prstGeom prst="rect">
            <a:avLst/>
          </a:prstGeom>
        </p:spPr>
        <p:txBody>
          <a:bodyPr anchorCtr="0" anchor="b" bIns="91425" lIns="91425" spcFirstLastPara="1" rIns="91425" wrap="square" tIns="91425">
            <a:normAutofit/>
          </a:bodyPr>
          <a:lstStyle/>
          <a:p>
            <a:pPr indent="0" lvl="0" marL="0" rtl="0" algn="ctr">
              <a:lnSpc>
                <a:spcPct val="200000"/>
              </a:lnSpc>
              <a:spcBef>
                <a:spcPts val="0"/>
              </a:spcBef>
              <a:spcAft>
                <a:spcPts val="0"/>
              </a:spcAft>
              <a:buClr>
                <a:schemeClr val="dk1"/>
              </a:buClr>
              <a:buSzPts val="1100"/>
              <a:buFont typeface="Arial"/>
              <a:buNone/>
            </a:pPr>
            <a:r>
              <a:rPr b="1" lang="en" sz="3300">
                <a:latin typeface="Times New Roman"/>
                <a:ea typeface="Times New Roman"/>
                <a:cs typeface="Times New Roman"/>
                <a:sym typeface="Times New Roman"/>
              </a:rPr>
              <a:t>San Francisco Crime Data Analysis</a:t>
            </a:r>
            <a:endParaRPr sz="7300"/>
          </a:p>
        </p:txBody>
      </p:sp>
      <p:sp>
        <p:nvSpPr>
          <p:cNvPr id="55" name="Google Shape;55;p13"/>
          <p:cNvSpPr txBox="1"/>
          <p:nvPr>
            <p:ph idx="1" type="subTitle"/>
          </p:nvPr>
        </p:nvSpPr>
        <p:spPr>
          <a:xfrm>
            <a:off x="311700" y="2131300"/>
            <a:ext cx="8520600" cy="2755500"/>
          </a:xfrm>
          <a:prstGeom prst="rect">
            <a:avLst/>
          </a:prstGeom>
        </p:spPr>
        <p:txBody>
          <a:bodyPr anchorCtr="0" anchor="t" bIns="91425" lIns="91425" spcFirstLastPara="1" rIns="91425" wrap="square" tIns="91425">
            <a:normAutofit/>
          </a:bodyPr>
          <a:lstStyle/>
          <a:p>
            <a:pPr indent="0" lvl="0" marL="0" rtl="0" algn="ctr">
              <a:lnSpc>
                <a:spcPct val="200000"/>
              </a:lnSpc>
              <a:spcBef>
                <a:spcPts val="0"/>
              </a:spcBef>
              <a:spcAft>
                <a:spcPts val="0"/>
              </a:spcAft>
              <a:buNone/>
            </a:pPr>
            <a:r>
              <a:rPr b="1" lang="en" sz="1500">
                <a:solidFill>
                  <a:schemeClr val="dk1"/>
                </a:solidFill>
                <a:latin typeface="Times New Roman"/>
                <a:ea typeface="Times New Roman"/>
                <a:cs typeface="Times New Roman"/>
                <a:sym typeface="Times New Roman"/>
              </a:rPr>
              <a:t> </a:t>
            </a:r>
            <a:r>
              <a:rPr lang="en" sz="1500">
                <a:solidFill>
                  <a:schemeClr val="dk1"/>
                </a:solidFill>
                <a:latin typeface="Times New Roman"/>
                <a:ea typeface="Times New Roman"/>
                <a:cs typeface="Times New Roman"/>
                <a:sym typeface="Times New Roman"/>
              </a:rPr>
              <a:t>Jason Widjaja Djuandy, Nail Enikeev, Nassim Ali-Chaouche</a:t>
            </a:r>
            <a:endParaRPr sz="1500">
              <a:solidFill>
                <a:schemeClr val="dk1"/>
              </a:solidFill>
              <a:latin typeface="Times New Roman"/>
              <a:ea typeface="Times New Roman"/>
              <a:cs typeface="Times New Roman"/>
              <a:sym typeface="Times New Roman"/>
            </a:endParaRPr>
          </a:p>
          <a:p>
            <a:pPr indent="0" lvl="0" marL="0" rtl="0" algn="ctr">
              <a:lnSpc>
                <a:spcPct val="200000"/>
              </a:lnSpc>
              <a:spcBef>
                <a:spcPts val="0"/>
              </a:spcBef>
              <a:spcAft>
                <a:spcPts val="0"/>
              </a:spcAft>
              <a:buClr>
                <a:schemeClr val="dk1"/>
              </a:buClr>
              <a:buSzPts val="1100"/>
              <a:buFont typeface="Arial"/>
              <a:buNone/>
            </a:pPr>
            <a:r>
              <a:t/>
            </a:r>
            <a:endParaRPr sz="1500">
              <a:solidFill>
                <a:schemeClr val="dk1"/>
              </a:solidFill>
              <a:latin typeface="Times New Roman"/>
              <a:ea typeface="Times New Roman"/>
              <a:cs typeface="Times New Roman"/>
              <a:sym typeface="Times New Roman"/>
            </a:endParaRPr>
          </a:p>
          <a:p>
            <a:pPr indent="0" lvl="0" marL="0" rtl="0" algn="ctr">
              <a:lnSpc>
                <a:spcPct val="200000"/>
              </a:lnSpc>
              <a:spcBef>
                <a:spcPts val="0"/>
              </a:spcBef>
              <a:spcAft>
                <a:spcPts val="0"/>
              </a:spcAft>
              <a:buClr>
                <a:schemeClr val="dk1"/>
              </a:buClr>
              <a:buSzPts val="1100"/>
              <a:buFont typeface="Arial"/>
              <a:buNone/>
            </a:pPr>
            <a:r>
              <a:rPr lang="en" sz="1500">
                <a:solidFill>
                  <a:schemeClr val="dk1"/>
                </a:solidFill>
                <a:latin typeface="Times New Roman"/>
                <a:ea typeface="Times New Roman"/>
                <a:cs typeface="Times New Roman"/>
                <a:sym typeface="Times New Roman"/>
              </a:rPr>
              <a:t>Department of Applied Data Science, San Jose State University</a:t>
            </a:r>
            <a:endParaRPr sz="1500">
              <a:solidFill>
                <a:schemeClr val="dk1"/>
              </a:solidFill>
              <a:latin typeface="Times New Roman"/>
              <a:ea typeface="Times New Roman"/>
              <a:cs typeface="Times New Roman"/>
              <a:sym typeface="Times New Roman"/>
            </a:endParaRPr>
          </a:p>
          <a:p>
            <a:pPr indent="0" lvl="0" marL="0" rtl="0" algn="ctr">
              <a:lnSpc>
                <a:spcPct val="200000"/>
              </a:lnSpc>
              <a:spcBef>
                <a:spcPts val="0"/>
              </a:spcBef>
              <a:spcAft>
                <a:spcPts val="0"/>
              </a:spcAft>
              <a:buClr>
                <a:schemeClr val="dk1"/>
              </a:buClr>
              <a:buSzPts val="1100"/>
              <a:buFont typeface="Arial"/>
              <a:buNone/>
            </a:pPr>
            <a:r>
              <a:rPr lang="en" sz="1500">
                <a:solidFill>
                  <a:schemeClr val="dk1"/>
                </a:solidFill>
                <a:latin typeface="Times New Roman"/>
                <a:ea typeface="Times New Roman"/>
                <a:cs typeface="Times New Roman"/>
                <a:sym typeface="Times New Roman"/>
              </a:rPr>
              <a:t>DATA 240: Data Mining and Analytics</a:t>
            </a:r>
            <a:endParaRPr sz="1500">
              <a:solidFill>
                <a:schemeClr val="dk1"/>
              </a:solidFill>
              <a:latin typeface="Times New Roman"/>
              <a:ea typeface="Times New Roman"/>
              <a:cs typeface="Times New Roman"/>
              <a:sym typeface="Times New Roman"/>
            </a:endParaRPr>
          </a:p>
          <a:p>
            <a:pPr indent="0" lvl="0" marL="0" rtl="0" algn="ctr">
              <a:lnSpc>
                <a:spcPct val="200000"/>
              </a:lnSpc>
              <a:spcBef>
                <a:spcPts val="0"/>
              </a:spcBef>
              <a:spcAft>
                <a:spcPts val="0"/>
              </a:spcAft>
              <a:buClr>
                <a:schemeClr val="dk1"/>
              </a:buClr>
              <a:buSzPts val="1100"/>
              <a:buFont typeface="Arial"/>
              <a:buNone/>
            </a:pPr>
            <a:r>
              <a:rPr lang="en" sz="1500">
                <a:solidFill>
                  <a:schemeClr val="dk1"/>
                </a:solidFill>
                <a:latin typeface="Times New Roman"/>
                <a:ea typeface="Times New Roman"/>
                <a:cs typeface="Times New Roman"/>
                <a:sym typeface="Times New Roman"/>
              </a:rPr>
              <a:t>Dr. Taehee Jeong</a:t>
            </a:r>
            <a:endParaRPr sz="31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pic>
        <p:nvPicPr>
          <p:cNvPr id="110" name="Google Shape;110;p22"/>
          <p:cNvPicPr preferRelativeResize="0"/>
          <p:nvPr/>
        </p:nvPicPr>
        <p:blipFill>
          <a:blip r:embed="rId3">
            <a:alphaModFix/>
          </a:blip>
          <a:stretch>
            <a:fillRect/>
          </a:stretch>
        </p:blipFill>
        <p:spPr>
          <a:xfrm>
            <a:off x="0" y="152250"/>
            <a:ext cx="9143999" cy="449872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pic>
        <p:nvPicPr>
          <p:cNvPr id="115" name="Google Shape;115;p23"/>
          <p:cNvPicPr preferRelativeResize="0"/>
          <p:nvPr/>
        </p:nvPicPr>
        <p:blipFill>
          <a:blip r:embed="rId3">
            <a:alphaModFix/>
          </a:blip>
          <a:stretch>
            <a:fillRect/>
          </a:stretch>
        </p:blipFill>
        <p:spPr>
          <a:xfrm>
            <a:off x="0" y="620601"/>
            <a:ext cx="9144003" cy="39022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pic>
        <p:nvPicPr>
          <p:cNvPr id="120" name="Google Shape;120;p24"/>
          <p:cNvPicPr preferRelativeResize="0"/>
          <p:nvPr/>
        </p:nvPicPr>
        <p:blipFill>
          <a:blip r:embed="rId3">
            <a:alphaModFix/>
          </a:blip>
          <a:stretch>
            <a:fillRect/>
          </a:stretch>
        </p:blipFill>
        <p:spPr>
          <a:xfrm>
            <a:off x="0" y="620612"/>
            <a:ext cx="9144003" cy="3902277"/>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pic>
        <p:nvPicPr>
          <p:cNvPr id="125" name="Google Shape;125;p25"/>
          <p:cNvPicPr preferRelativeResize="0"/>
          <p:nvPr/>
        </p:nvPicPr>
        <p:blipFill>
          <a:blip r:embed="rId3">
            <a:alphaModFix/>
          </a:blip>
          <a:stretch>
            <a:fillRect/>
          </a:stretch>
        </p:blipFill>
        <p:spPr>
          <a:xfrm>
            <a:off x="0" y="152400"/>
            <a:ext cx="9143999" cy="49911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pic>
        <p:nvPicPr>
          <p:cNvPr id="130" name="Google Shape;130;p26"/>
          <p:cNvPicPr preferRelativeResize="0"/>
          <p:nvPr/>
        </p:nvPicPr>
        <p:blipFill>
          <a:blip r:embed="rId3">
            <a:alphaModFix/>
          </a:blip>
          <a:stretch>
            <a:fillRect/>
          </a:stretch>
        </p:blipFill>
        <p:spPr>
          <a:xfrm>
            <a:off x="48600" y="1245175"/>
            <a:ext cx="9046800" cy="26531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pic>
        <p:nvPicPr>
          <p:cNvPr id="135" name="Google Shape;135;p27"/>
          <p:cNvPicPr preferRelativeResize="0"/>
          <p:nvPr/>
        </p:nvPicPr>
        <p:blipFill>
          <a:blip r:embed="rId3">
            <a:alphaModFix/>
          </a:blip>
          <a:stretch>
            <a:fillRect/>
          </a:stretch>
        </p:blipFill>
        <p:spPr>
          <a:xfrm>
            <a:off x="1487600" y="0"/>
            <a:ext cx="6168800" cy="4212350"/>
          </a:xfrm>
          <a:prstGeom prst="rect">
            <a:avLst/>
          </a:prstGeom>
          <a:noFill/>
          <a:ln>
            <a:noFill/>
          </a:ln>
        </p:spPr>
      </p:pic>
      <p:sp>
        <p:nvSpPr>
          <p:cNvPr id="136" name="Google Shape;136;p27"/>
          <p:cNvSpPr txBox="1"/>
          <p:nvPr/>
        </p:nvSpPr>
        <p:spPr>
          <a:xfrm>
            <a:off x="-22350" y="4212350"/>
            <a:ext cx="9188700" cy="9312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Clr>
                <a:srgbClr val="980000"/>
              </a:buClr>
              <a:buSzPts val="1200"/>
              <a:buChar char="●"/>
            </a:pPr>
            <a:r>
              <a:rPr lang="en" sz="1200">
                <a:solidFill>
                  <a:srgbClr val="980000"/>
                </a:solidFill>
              </a:rPr>
              <a:t>All time high in crime incidents in the years 2015, 2017, 2018. Lowest at 2010, 2011 and 2020.</a:t>
            </a:r>
            <a:endParaRPr sz="1200">
              <a:solidFill>
                <a:srgbClr val="980000"/>
              </a:solidFill>
            </a:endParaRPr>
          </a:p>
          <a:p>
            <a:pPr indent="0" lvl="0" marL="0" rtl="0" algn="l">
              <a:spcBef>
                <a:spcPts val="0"/>
              </a:spcBef>
              <a:spcAft>
                <a:spcPts val="0"/>
              </a:spcAft>
              <a:buNone/>
            </a:pPr>
            <a:r>
              <a:t/>
            </a:r>
            <a:endParaRPr sz="1200"/>
          </a:p>
          <a:p>
            <a:pPr indent="-304800" lvl="0" marL="457200" rtl="0" algn="l">
              <a:spcBef>
                <a:spcPts val="0"/>
              </a:spcBef>
              <a:spcAft>
                <a:spcPts val="0"/>
              </a:spcAft>
              <a:buClr>
                <a:srgbClr val="274E13"/>
              </a:buClr>
              <a:buSzPts val="1200"/>
              <a:buChar char="●"/>
            </a:pPr>
            <a:r>
              <a:rPr lang="en" sz="1200">
                <a:solidFill>
                  <a:srgbClr val="274E13"/>
                </a:solidFill>
              </a:rPr>
              <a:t>Significant drop and low in 2020, most likely due to the COVID-19 pandemic</a:t>
            </a:r>
            <a:endParaRPr sz="1200">
              <a:solidFill>
                <a:srgbClr val="274E13"/>
              </a:solidFill>
            </a:endParaRPr>
          </a:p>
          <a:p>
            <a:pPr indent="0" lvl="0" marL="0" rtl="0" algn="l">
              <a:spcBef>
                <a:spcPts val="0"/>
              </a:spcBef>
              <a:spcAft>
                <a:spcPts val="0"/>
              </a:spcAft>
              <a:buNone/>
            </a:pPr>
            <a:r>
              <a:t/>
            </a:r>
            <a:endParaRPr sz="1200"/>
          </a:p>
          <a:p>
            <a:pPr indent="0" lvl="0" marL="0" rtl="0" algn="l">
              <a:spcBef>
                <a:spcPts val="0"/>
              </a:spcBef>
              <a:spcAft>
                <a:spcPts val="0"/>
              </a:spcAft>
              <a:buNone/>
            </a:pPr>
            <a:r>
              <a:t/>
            </a:r>
            <a:endParaRPr sz="12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pic>
        <p:nvPicPr>
          <p:cNvPr id="141" name="Google Shape;141;p28"/>
          <p:cNvPicPr preferRelativeResize="0"/>
          <p:nvPr/>
        </p:nvPicPr>
        <p:blipFill>
          <a:blip r:embed="rId3">
            <a:alphaModFix/>
          </a:blip>
          <a:stretch>
            <a:fillRect/>
          </a:stretch>
        </p:blipFill>
        <p:spPr>
          <a:xfrm>
            <a:off x="1768849" y="0"/>
            <a:ext cx="5606302" cy="3666000"/>
          </a:xfrm>
          <a:prstGeom prst="rect">
            <a:avLst/>
          </a:prstGeom>
          <a:noFill/>
          <a:ln>
            <a:noFill/>
          </a:ln>
        </p:spPr>
      </p:pic>
      <p:sp>
        <p:nvSpPr>
          <p:cNvPr id="142" name="Google Shape;142;p28"/>
          <p:cNvSpPr txBox="1"/>
          <p:nvPr/>
        </p:nvSpPr>
        <p:spPr>
          <a:xfrm>
            <a:off x="-12" y="3666000"/>
            <a:ext cx="9144000" cy="14775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SzPts val="1200"/>
              <a:buChar char="●"/>
            </a:pPr>
            <a:r>
              <a:rPr lang="en" sz="1200"/>
              <a:t>January, March, and October had the highest crime rates in San Francisco, </a:t>
            </a:r>
            <a:endParaRPr sz="1200"/>
          </a:p>
          <a:p>
            <a:pPr indent="0" lvl="0" marL="457200" rtl="0" algn="l">
              <a:spcBef>
                <a:spcPts val="0"/>
              </a:spcBef>
              <a:spcAft>
                <a:spcPts val="0"/>
              </a:spcAft>
              <a:buNone/>
            </a:pPr>
            <a:r>
              <a:t/>
            </a:r>
            <a:endParaRPr sz="1200"/>
          </a:p>
          <a:p>
            <a:pPr indent="-304800" lvl="0" marL="457200" rtl="0" algn="l">
              <a:spcBef>
                <a:spcPts val="0"/>
              </a:spcBef>
              <a:spcAft>
                <a:spcPts val="0"/>
              </a:spcAft>
              <a:buClr>
                <a:srgbClr val="980000"/>
              </a:buClr>
              <a:buSzPts val="1200"/>
              <a:buChar char="●"/>
            </a:pPr>
            <a:r>
              <a:rPr lang="en" sz="1200">
                <a:solidFill>
                  <a:srgbClr val="980000"/>
                </a:solidFill>
              </a:rPr>
              <a:t>S</a:t>
            </a:r>
            <a:r>
              <a:rPr lang="en" sz="1200">
                <a:solidFill>
                  <a:srgbClr val="980000"/>
                </a:solidFill>
              </a:rPr>
              <a:t>pikes may be due to specific events, holidays, or seasonal factors.</a:t>
            </a:r>
            <a:endParaRPr sz="1200">
              <a:solidFill>
                <a:srgbClr val="980000"/>
              </a:solidFill>
            </a:endParaRPr>
          </a:p>
          <a:p>
            <a:pPr indent="0" lvl="0" marL="457200" rtl="0" algn="l">
              <a:spcBef>
                <a:spcPts val="0"/>
              </a:spcBef>
              <a:spcAft>
                <a:spcPts val="0"/>
              </a:spcAft>
              <a:buNone/>
            </a:pPr>
            <a:r>
              <a:t/>
            </a:r>
            <a:endParaRPr sz="1200"/>
          </a:p>
          <a:p>
            <a:pPr indent="-304800" lvl="0" marL="457200" rtl="0" algn="l">
              <a:spcBef>
                <a:spcPts val="0"/>
              </a:spcBef>
              <a:spcAft>
                <a:spcPts val="0"/>
              </a:spcAft>
              <a:buSzPts val="1200"/>
              <a:buChar char="●"/>
            </a:pPr>
            <a:r>
              <a:rPr lang="en" sz="1200"/>
              <a:t>April, June, and December saw the lowest crime rates, with December's drop possibly linked to the holiday season. </a:t>
            </a:r>
            <a:endParaRPr sz="1200"/>
          </a:p>
          <a:p>
            <a:pPr indent="0" lvl="0" marL="457200" rtl="0" algn="l">
              <a:spcBef>
                <a:spcPts val="0"/>
              </a:spcBef>
              <a:spcAft>
                <a:spcPts val="0"/>
              </a:spcAft>
              <a:buNone/>
            </a:pPr>
            <a:r>
              <a:t/>
            </a:r>
            <a:endParaRPr sz="1200"/>
          </a:p>
          <a:p>
            <a:pPr indent="-304800" lvl="0" marL="457200" rtl="0" algn="l">
              <a:spcBef>
                <a:spcPts val="0"/>
              </a:spcBef>
              <a:spcAft>
                <a:spcPts val="0"/>
              </a:spcAft>
              <a:buClr>
                <a:srgbClr val="980000"/>
              </a:buClr>
              <a:buSzPts val="1200"/>
              <a:buChar char="●"/>
            </a:pPr>
            <a:r>
              <a:rPr lang="en" sz="1200">
                <a:solidFill>
                  <a:srgbClr val="980000"/>
                </a:solidFill>
              </a:rPr>
              <a:t>The high incidents suggest a pattern possibly related to weather anxiety and emotional responses to winter and autumn time.</a:t>
            </a:r>
            <a:endParaRPr sz="1200">
              <a:solidFill>
                <a:srgbClr val="980000"/>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pic>
        <p:nvPicPr>
          <p:cNvPr id="147" name="Google Shape;147;p29"/>
          <p:cNvPicPr preferRelativeResize="0"/>
          <p:nvPr/>
        </p:nvPicPr>
        <p:blipFill>
          <a:blip r:embed="rId3">
            <a:alphaModFix/>
          </a:blip>
          <a:stretch>
            <a:fillRect/>
          </a:stretch>
        </p:blipFill>
        <p:spPr>
          <a:xfrm>
            <a:off x="1767478" y="43500"/>
            <a:ext cx="5609035" cy="3622499"/>
          </a:xfrm>
          <a:prstGeom prst="rect">
            <a:avLst/>
          </a:prstGeom>
          <a:noFill/>
          <a:ln>
            <a:noFill/>
          </a:ln>
        </p:spPr>
      </p:pic>
      <p:sp>
        <p:nvSpPr>
          <p:cNvPr id="148" name="Google Shape;148;p29"/>
          <p:cNvSpPr txBox="1"/>
          <p:nvPr/>
        </p:nvSpPr>
        <p:spPr>
          <a:xfrm>
            <a:off x="-23237" y="3666000"/>
            <a:ext cx="91440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p>
          <a:p>
            <a:pPr indent="-304800" lvl="0" marL="457200" rtl="0" algn="l">
              <a:spcBef>
                <a:spcPts val="0"/>
              </a:spcBef>
              <a:spcAft>
                <a:spcPts val="0"/>
              </a:spcAft>
              <a:buSzPts val="1200"/>
              <a:buChar char="●"/>
            </a:pPr>
            <a:r>
              <a:rPr lang="en" sz="1200"/>
              <a:t>There's a sharp decline in incidents in the last three days of the month, </a:t>
            </a:r>
            <a:endParaRPr sz="1200"/>
          </a:p>
          <a:p>
            <a:pPr indent="0" lvl="0" marL="457200" rtl="0" algn="l">
              <a:spcBef>
                <a:spcPts val="0"/>
              </a:spcBef>
              <a:spcAft>
                <a:spcPts val="0"/>
              </a:spcAft>
              <a:buNone/>
            </a:pPr>
            <a:r>
              <a:t/>
            </a:r>
            <a:endParaRPr sz="1200"/>
          </a:p>
          <a:p>
            <a:pPr indent="-304800" lvl="0" marL="457200" rtl="0" algn="l">
              <a:spcBef>
                <a:spcPts val="0"/>
              </a:spcBef>
              <a:spcAft>
                <a:spcPts val="0"/>
              </a:spcAft>
              <a:buSzPts val="1200"/>
              <a:buChar char="●"/>
            </a:pPr>
            <a:r>
              <a:rPr lang="en" sz="1200">
                <a:solidFill>
                  <a:srgbClr val="980000"/>
                </a:solidFill>
              </a:rPr>
              <a:t>S</a:t>
            </a:r>
            <a:r>
              <a:rPr lang="en" sz="1200">
                <a:solidFill>
                  <a:srgbClr val="980000"/>
                </a:solidFill>
              </a:rPr>
              <a:t>pikes on the first may be linked to monthly financial pressures such as bill payments and overdue debts, which may drive individuals to commit crimes.</a:t>
            </a:r>
            <a:endParaRPr b="1" sz="1200"/>
          </a:p>
          <a:p>
            <a:pPr indent="0" lvl="0" marL="457200" rtl="0" algn="l">
              <a:spcBef>
                <a:spcPts val="0"/>
              </a:spcBef>
              <a:spcAft>
                <a:spcPts val="0"/>
              </a:spcAft>
              <a:buNone/>
            </a:pPr>
            <a:r>
              <a:t/>
            </a:r>
            <a:endParaRPr sz="1200"/>
          </a:p>
          <a:p>
            <a:pPr indent="-304800" lvl="0" marL="457200" rtl="0" algn="l">
              <a:spcBef>
                <a:spcPts val="0"/>
              </a:spcBef>
              <a:spcAft>
                <a:spcPts val="0"/>
              </a:spcAft>
              <a:buSzPts val="1200"/>
              <a:buChar char="●"/>
            </a:pPr>
            <a:r>
              <a:rPr lang="en" sz="1200">
                <a:solidFill>
                  <a:srgbClr val="274E13"/>
                </a:solidFill>
              </a:rPr>
              <a:t>The noticeable drop on the 31st is attributed to fewer months having 31 days, affecting the incident count.</a:t>
            </a:r>
            <a:r>
              <a:rPr lang="en" sz="1200"/>
              <a:t> (5 months in 2023)</a:t>
            </a:r>
            <a:endParaRPr sz="1200">
              <a:solidFill>
                <a:srgbClr val="980000"/>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pic>
        <p:nvPicPr>
          <p:cNvPr id="153" name="Google Shape;153;p30"/>
          <p:cNvPicPr preferRelativeResize="0"/>
          <p:nvPr/>
        </p:nvPicPr>
        <p:blipFill>
          <a:blip r:embed="rId3">
            <a:alphaModFix/>
          </a:blip>
          <a:stretch>
            <a:fillRect/>
          </a:stretch>
        </p:blipFill>
        <p:spPr>
          <a:xfrm>
            <a:off x="1240741" y="0"/>
            <a:ext cx="6662524" cy="3534125"/>
          </a:xfrm>
          <a:prstGeom prst="rect">
            <a:avLst/>
          </a:prstGeom>
          <a:noFill/>
          <a:ln>
            <a:noFill/>
          </a:ln>
        </p:spPr>
      </p:pic>
      <p:sp>
        <p:nvSpPr>
          <p:cNvPr id="154" name="Google Shape;154;p30"/>
          <p:cNvSpPr txBox="1"/>
          <p:nvPr/>
        </p:nvSpPr>
        <p:spPr>
          <a:xfrm>
            <a:off x="0" y="3698100"/>
            <a:ext cx="9144000" cy="12930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Clr>
                <a:srgbClr val="980000"/>
              </a:buClr>
              <a:buSzPts val="1200"/>
              <a:buChar char="●"/>
            </a:pPr>
            <a:r>
              <a:rPr lang="en" sz="1200">
                <a:solidFill>
                  <a:srgbClr val="980000"/>
                </a:solidFill>
              </a:rPr>
              <a:t>The pattern shows that Friday experiences the highest number of incidents, likely due to the culmination of the workweek and the start of the weekend, when social activities, events, and nightlife are more prevalent.</a:t>
            </a:r>
            <a:endParaRPr sz="1200">
              <a:solidFill>
                <a:srgbClr val="980000"/>
              </a:solidFill>
            </a:endParaRPr>
          </a:p>
          <a:p>
            <a:pPr indent="0" lvl="0" marL="457200" rtl="0" algn="l">
              <a:spcBef>
                <a:spcPts val="0"/>
              </a:spcBef>
              <a:spcAft>
                <a:spcPts val="0"/>
              </a:spcAft>
              <a:buNone/>
            </a:pPr>
            <a:r>
              <a:t/>
            </a:r>
            <a:endParaRPr sz="1200"/>
          </a:p>
          <a:p>
            <a:pPr indent="-304800" lvl="0" marL="457200" rtl="0" algn="l">
              <a:spcBef>
                <a:spcPts val="0"/>
              </a:spcBef>
              <a:spcAft>
                <a:spcPts val="0"/>
              </a:spcAft>
              <a:buClr>
                <a:srgbClr val="274E13"/>
              </a:buClr>
              <a:buSzPts val="1200"/>
              <a:buChar char="●"/>
            </a:pPr>
            <a:r>
              <a:rPr lang="en" sz="1200">
                <a:solidFill>
                  <a:srgbClr val="274E13"/>
                </a:solidFill>
              </a:rPr>
              <a:t>S</a:t>
            </a:r>
            <a:r>
              <a:rPr lang="en" sz="1200">
                <a:solidFill>
                  <a:srgbClr val="274E13"/>
                </a:solidFill>
              </a:rPr>
              <a:t>unday records the fewest incidents, aligning with it being a typical day of rest and reduced activity. </a:t>
            </a:r>
            <a:endParaRPr sz="1200">
              <a:solidFill>
                <a:srgbClr val="274E13"/>
              </a:solidFill>
            </a:endParaRPr>
          </a:p>
          <a:p>
            <a:pPr indent="0" lvl="0" marL="457200" rtl="0" algn="l">
              <a:spcBef>
                <a:spcPts val="0"/>
              </a:spcBef>
              <a:spcAft>
                <a:spcPts val="0"/>
              </a:spcAft>
              <a:buNone/>
            </a:pPr>
            <a:r>
              <a:t/>
            </a:r>
            <a:endParaRPr sz="1200"/>
          </a:p>
          <a:p>
            <a:pPr indent="-304800" lvl="0" marL="457200" rtl="0" algn="l">
              <a:spcBef>
                <a:spcPts val="0"/>
              </a:spcBef>
              <a:spcAft>
                <a:spcPts val="0"/>
              </a:spcAft>
              <a:buSzPts val="1200"/>
              <a:buChar char="●"/>
            </a:pPr>
            <a:r>
              <a:rPr lang="en" sz="1200"/>
              <a:t>Overall, there is a gradual decrease in the number of incidents as the week progresses from its beginning to end.</a:t>
            </a:r>
            <a:endParaRPr sz="12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pic>
        <p:nvPicPr>
          <p:cNvPr id="159" name="Google Shape;159;p31"/>
          <p:cNvPicPr preferRelativeResize="0"/>
          <p:nvPr/>
        </p:nvPicPr>
        <p:blipFill>
          <a:blip r:embed="rId3">
            <a:alphaModFix/>
          </a:blip>
          <a:stretch>
            <a:fillRect/>
          </a:stretch>
        </p:blipFill>
        <p:spPr>
          <a:xfrm>
            <a:off x="1905813" y="0"/>
            <a:ext cx="5332375" cy="3666000"/>
          </a:xfrm>
          <a:prstGeom prst="rect">
            <a:avLst/>
          </a:prstGeom>
          <a:noFill/>
          <a:ln>
            <a:noFill/>
          </a:ln>
        </p:spPr>
      </p:pic>
      <p:sp>
        <p:nvSpPr>
          <p:cNvPr id="160" name="Google Shape;160;p31"/>
          <p:cNvSpPr txBox="1"/>
          <p:nvPr/>
        </p:nvSpPr>
        <p:spPr>
          <a:xfrm>
            <a:off x="0" y="3666000"/>
            <a:ext cx="9144000" cy="14775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Clr>
                <a:srgbClr val="980000"/>
              </a:buClr>
              <a:buSzPts val="1200"/>
              <a:buChar char="●"/>
            </a:pPr>
            <a:r>
              <a:rPr lang="en" sz="1200">
                <a:solidFill>
                  <a:srgbClr val="980000"/>
                </a:solidFill>
              </a:rPr>
              <a:t>S</a:t>
            </a:r>
            <a:r>
              <a:rPr lang="en" sz="1200">
                <a:solidFill>
                  <a:srgbClr val="980000"/>
                </a:solidFill>
              </a:rPr>
              <a:t>ignificant increase in the probability of incidents between 12:00 and 1:00 p.m.</a:t>
            </a:r>
            <a:endParaRPr sz="1200">
              <a:solidFill>
                <a:srgbClr val="980000"/>
              </a:solidFill>
            </a:endParaRPr>
          </a:p>
          <a:p>
            <a:pPr indent="0" lvl="0" marL="457200" rtl="0" algn="l">
              <a:spcBef>
                <a:spcPts val="0"/>
              </a:spcBef>
              <a:spcAft>
                <a:spcPts val="0"/>
              </a:spcAft>
              <a:buNone/>
            </a:pPr>
            <a:r>
              <a:t/>
            </a:r>
            <a:endParaRPr sz="1200">
              <a:solidFill>
                <a:srgbClr val="980000"/>
              </a:solidFill>
            </a:endParaRPr>
          </a:p>
          <a:p>
            <a:pPr indent="-304800" lvl="0" marL="457200" rtl="0" algn="l">
              <a:spcBef>
                <a:spcPts val="0"/>
              </a:spcBef>
              <a:spcAft>
                <a:spcPts val="0"/>
              </a:spcAft>
              <a:buSzPts val="1200"/>
              <a:buChar char="●"/>
            </a:pPr>
            <a:r>
              <a:rPr lang="en" sz="1200"/>
              <a:t>This could be due to employees being more vulnerable while out for lunch at restaurants and workplaces having a relaxed atmosphere, increasing the susceptibility to incidents.</a:t>
            </a:r>
            <a:endParaRPr sz="1200"/>
          </a:p>
          <a:p>
            <a:pPr indent="0" lvl="0" marL="457200" rtl="0" algn="l">
              <a:spcBef>
                <a:spcPts val="0"/>
              </a:spcBef>
              <a:spcAft>
                <a:spcPts val="0"/>
              </a:spcAft>
              <a:buNone/>
            </a:pPr>
            <a:r>
              <a:t/>
            </a:r>
            <a:endParaRPr sz="1200"/>
          </a:p>
          <a:p>
            <a:pPr indent="-304800" lvl="0" marL="457200" rtl="0" algn="l">
              <a:spcBef>
                <a:spcPts val="0"/>
              </a:spcBef>
              <a:spcAft>
                <a:spcPts val="0"/>
              </a:spcAft>
              <a:buClr>
                <a:srgbClr val="274E13"/>
              </a:buClr>
              <a:buSzPts val="1200"/>
              <a:buChar char="●"/>
            </a:pPr>
            <a:r>
              <a:rPr lang="en" sz="1200">
                <a:solidFill>
                  <a:srgbClr val="274E13"/>
                </a:solidFill>
              </a:rPr>
              <a:t>L</a:t>
            </a:r>
            <a:r>
              <a:rPr lang="en" sz="1200">
                <a:solidFill>
                  <a:srgbClr val="274E13"/>
                </a:solidFill>
              </a:rPr>
              <a:t>owest number of incidents occurs between 2 a.m. and 6 a.m., explained by the generally lower levels of activity during these  hours.</a:t>
            </a:r>
            <a:endParaRPr sz="1200">
              <a:solidFill>
                <a:srgbClr val="274E13"/>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Introduction</a:t>
            </a:r>
            <a:endParaRPr/>
          </a:p>
        </p:txBody>
      </p:sp>
      <p:sp>
        <p:nvSpPr>
          <p:cNvPr id="61" name="Google Shape;61;p14"/>
          <p:cNvSpPr txBox="1"/>
          <p:nvPr>
            <p:ph idx="1" type="body"/>
          </p:nvPr>
        </p:nvSpPr>
        <p:spPr>
          <a:xfrm>
            <a:off x="311700" y="1152475"/>
            <a:ext cx="44034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dk1"/>
                </a:solidFill>
              </a:rPr>
              <a:t>Motivation:</a:t>
            </a:r>
            <a:endParaRPr>
              <a:solidFill>
                <a:schemeClr val="dk1"/>
              </a:solidFill>
            </a:endParaRPr>
          </a:p>
          <a:p>
            <a:pPr indent="0" lvl="0" marL="0" rtl="0" algn="l">
              <a:spcBef>
                <a:spcPts val="1200"/>
              </a:spcBef>
              <a:spcAft>
                <a:spcPts val="0"/>
              </a:spcAft>
              <a:buNone/>
            </a:pPr>
            <a:r>
              <a:rPr lang="en" sz="1200">
                <a:solidFill>
                  <a:schemeClr val="dk1"/>
                </a:solidFill>
                <a:highlight>
                  <a:srgbClr val="FFFFFF"/>
                </a:highlight>
              </a:rPr>
              <a:t>According to data provided to CNN by market research firm Coresight, nearly 40 retail stores have closed in Union Square’s zip code since 2020, while dozens more have closed in the surrounding area.</a:t>
            </a:r>
            <a:endParaRPr sz="1200">
              <a:solidFill>
                <a:schemeClr val="dk1"/>
              </a:solidFill>
              <a:highlight>
                <a:srgbClr val="FFFFFF"/>
              </a:highlight>
            </a:endParaRPr>
          </a:p>
          <a:p>
            <a:pPr indent="0" lvl="0" marL="0" rtl="0" algn="l">
              <a:spcBef>
                <a:spcPts val="1200"/>
              </a:spcBef>
              <a:spcAft>
                <a:spcPts val="0"/>
              </a:spcAft>
              <a:buNone/>
            </a:pPr>
            <a:r>
              <a:rPr lang="en" sz="1200">
                <a:solidFill>
                  <a:schemeClr val="dk1"/>
                </a:solidFill>
                <a:highlight>
                  <a:srgbClr val="FFFFFF"/>
                </a:highlight>
              </a:rPr>
              <a:t>Closed due to:</a:t>
            </a:r>
            <a:endParaRPr sz="1200">
              <a:solidFill>
                <a:schemeClr val="dk1"/>
              </a:solidFill>
              <a:highlight>
                <a:srgbClr val="FFFFFF"/>
              </a:highlight>
            </a:endParaRPr>
          </a:p>
          <a:p>
            <a:pPr indent="-342900" lvl="0" marL="457200" rtl="0" algn="l">
              <a:spcBef>
                <a:spcPts val="1200"/>
              </a:spcBef>
              <a:spcAft>
                <a:spcPts val="0"/>
              </a:spcAft>
              <a:buSzPts val="1800"/>
              <a:buChar char="●"/>
            </a:pPr>
            <a:r>
              <a:rPr lang="en"/>
              <a:t>Difficult operating conditions</a:t>
            </a:r>
            <a:endParaRPr/>
          </a:p>
          <a:p>
            <a:pPr indent="-317500" lvl="1" marL="914400" rtl="0" algn="l">
              <a:spcBef>
                <a:spcPts val="0"/>
              </a:spcBef>
              <a:spcAft>
                <a:spcPts val="0"/>
              </a:spcAft>
              <a:buSzPts val="1400"/>
              <a:buChar char="○"/>
            </a:pPr>
            <a:r>
              <a:rPr lang="en"/>
              <a:t>Affects both store and </a:t>
            </a:r>
            <a:r>
              <a:rPr lang="en"/>
              <a:t>retail workers</a:t>
            </a:r>
            <a:endParaRPr/>
          </a:p>
          <a:p>
            <a:pPr indent="-317500" lvl="1" marL="914400" rtl="0" algn="l">
              <a:spcBef>
                <a:spcPts val="0"/>
              </a:spcBef>
              <a:spcAft>
                <a:spcPts val="0"/>
              </a:spcAft>
              <a:buSzPts val="1400"/>
              <a:buChar char="○"/>
            </a:pPr>
            <a:r>
              <a:rPr lang="en"/>
              <a:t>Mainly due to crime in the area</a:t>
            </a:r>
            <a:endParaRPr/>
          </a:p>
        </p:txBody>
      </p:sp>
      <p:pic>
        <p:nvPicPr>
          <p:cNvPr id="62" name="Google Shape;62;p14"/>
          <p:cNvPicPr preferRelativeResize="0"/>
          <p:nvPr/>
        </p:nvPicPr>
        <p:blipFill>
          <a:blip r:embed="rId3">
            <a:alphaModFix/>
          </a:blip>
          <a:stretch>
            <a:fillRect/>
          </a:stretch>
        </p:blipFill>
        <p:spPr>
          <a:xfrm>
            <a:off x="4715075" y="1563025"/>
            <a:ext cx="3950100" cy="25953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32"/>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Further Analysis</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pic>
        <p:nvPicPr>
          <p:cNvPr id="170" name="Google Shape;170;p33"/>
          <p:cNvPicPr preferRelativeResize="0"/>
          <p:nvPr/>
        </p:nvPicPr>
        <p:blipFill>
          <a:blip r:embed="rId3">
            <a:alphaModFix/>
          </a:blip>
          <a:stretch>
            <a:fillRect/>
          </a:stretch>
        </p:blipFill>
        <p:spPr>
          <a:xfrm>
            <a:off x="0" y="0"/>
            <a:ext cx="9143999" cy="2681653"/>
          </a:xfrm>
          <a:prstGeom prst="rect">
            <a:avLst/>
          </a:prstGeom>
          <a:noFill/>
          <a:ln>
            <a:noFill/>
          </a:ln>
        </p:spPr>
      </p:pic>
      <p:sp>
        <p:nvSpPr>
          <p:cNvPr id="171" name="Google Shape;171;p33"/>
          <p:cNvSpPr txBox="1"/>
          <p:nvPr/>
        </p:nvSpPr>
        <p:spPr>
          <a:xfrm>
            <a:off x="-44100" y="2859925"/>
            <a:ext cx="9232200" cy="20319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SzPts val="1200"/>
              <a:buChar char="●"/>
            </a:pPr>
            <a:r>
              <a:rPr lang="en" sz="1200"/>
              <a:t>The inflation rate appears relatively stable from 2003 to around 2008. </a:t>
            </a:r>
            <a:endParaRPr sz="1200"/>
          </a:p>
          <a:p>
            <a:pPr indent="0" lvl="0" marL="457200" rtl="0" algn="l">
              <a:spcBef>
                <a:spcPts val="0"/>
              </a:spcBef>
              <a:spcAft>
                <a:spcPts val="0"/>
              </a:spcAft>
              <a:buNone/>
            </a:pPr>
            <a:r>
              <a:t/>
            </a:r>
            <a:endParaRPr sz="1200"/>
          </a:p>
          <a:p>
            <a:pPr indent="-304800" lvl="0" marL="457200" rtl="0" algn="l">
              <a:spcBef>
                <a:spcPts val="0"/>
              </a:spcBef>
              <a:spcAft>
                <a:spcPts val="0"/>
              </a:spcAft>
              <a:buClr>
                <a:srgbClr val="980000"/>
              </a:buClr>
              <a:buSzPts val="1200"/>
              <a:buChar char="●"/>
            </a:pPr>
            <a:r>
              <a:rPr lang="en" sz="1200">
                <a:solidFill>
                  <a:srgbClr val="980000"/>
                </a:solidFill>
              </a:rPr>
              <a:t>Then, there was a notable drop due to the financial crisis and the following 2-year recession. </a:t>
            </a:r>
            <a:endParaRPr sz="1200">
              <a:solidFill>
                <a:srgbClr val="980000"/>
              </a:solidFill>
            </a:endParaRPr>
          </a:p>
          <a:p>
            <a:pPr indent="0" lvl="0" marL="457200" rtl="0" algn="l">
              <a:spcBef>
                <a:spcPts val="0"/>
              </a:spcBef>
              <a:spcAft>
                <a:spcPts val="0"/>
              </a:spcAft>
              <a:buNone/>
            </a:pPr>
            <a:r>
              <a:t/>
            </a:r>
            <a:endParaRPr sz="1200"/>
          </a:p>
          <a:p>
            <a:pPr indent="-304800" lvl="0" marL="457200" rtl="0" algn="l">
              <a:spcBef>
                <a:spcPts val="0"/>
              </a:spcBef>
              <a:spcAft>
                <a:spcPts val="0"/>
              </a:spcAft>
              <a:buClr>
                <a:srgbClr val="274E13"/>
              </a:buClr>
              <a:buSzPts val="1200"/>
              <a:buChar char="●"/>
            </a:pPr>
            <a:r>
              <a:rPr lang="en" sz="1200">
                <a:solidFill>
                  <a:srgbClr val="274E13"/>
                </a:solidFill>
              </a:rPr>
              <a:t>The following years showed stabilization and the rate was around the same till the middle of 2020. </a:t>
            </a:r>
            <a:endParaRPr sz="1200">
              <a:solidFill>
                <a:srgbClr val="274E13"/>
              </a:solidFill>
            </a:endParaRPr>
          </a:p>
          <a:p>
            <a:pPr indent="0" lvl="0" marL="457200" rtl="0" algn="l">
              <a:spcBef>
                <a:spcPts val="0"/>
              </a:spcBef>
              <a:spcAft>
                <a:spcPts val="0"/>
              </a:spcAft>
              <a:buNone/>
            </a:pPr>
            <a:r>
              <a:t/>
            </a:r>
            <a:endParaRPr sz="1200"/>
          </a:p>
          <a:p>
            <a:pPr indent="-304800" lvl="0" marL="457200" rtl="0" algn="l">
              <a:spcBef>
                <a:spcPts val="0"/>
              </a:spcBef>
              <a:spcAft>
                <a:spcPts val="0"/>
              </a:spcAft>
              <a:buClr>
                <a:schemeClr val="dk1"/>
              </a:buClr>
              <a:buSzPts val="1200"/>
              <a:buChar char="●"/>
            </a:pPr>
            <a:r>
              <a:rPr lang="en" sz="1200">
                <a:solidFill>
                  <a:srgbClr val="980000"/>
                </a:solidFill>
              </a:rPr>
              <a:t>Hypothesis: </a:t>
            </a:r>
            <a:r>
              <a:rPr lang="en" sz="1200">
                <a:solidFill>
                  <a:schemeClr val="dk1"/>
                </a:solidFill>
              </a:rPr>
              <a:t>from the end of 2020 inflation rate started rapidly increasing due to the global Covid-19 pandemic event.</a:t>
            </a:r>
            <a:r>
              <a:rPr lang="en" sz="1200">
                <a:solidFill>
                  <a:srgbClr val="980000"/>
                </a:solidFill>
              </a:rPr>
              <a:t> </a:t>
            </a:r>
            <a:endParaRPr sz="1200">
              <a:solidFill>
                <a:srgbClr val="980000"/>
              </a:solidFill>
            </a:endParaRPr>
          </a:p>
          <a:p>
            <a:pPr indent="0" lvl="0" marL="457200" rtl="0" algn="l">
              <a:spcBef>
                <a:spcPts val="0"/>
              </a:spcBef>
              <a:spcAft>
                <a:spcPts val="0"/>
              </a:spcAft>
              <a:buNone/>
            </a:pPr>
            <a:r>
              <a:t/>
            </a:r>
            <a:endParaRPr sz="1200"/>
          </a:p>
          <a:p>
            <a:pPr indent="-304800" lvl="0" marL="457200" rtl="0" algn="l">
              <a:spcBef>
                <a:spcPts val="0"/>
              </a:spcBef>
              <a:spcAft>
                <a:spcPts val="0"/>
              </a:spcAft>
              <a:buSzPts val="1200"/>
              <a:buChar char="●"/>
            </a:pPr>
            <a:r>
              <a:rPr lang="en" sz="1200">
                <a:solidFill>
                  <a:srgbClr val="980000"/>
                </a:solidFill>
              </a:rPr>
              <a:t>Hypothesis: </a:t>
            </a:r>
            <a:r>
              <a:rPr lang="en" sz="1200"/>
              <a:t>Massive limitations in the supply chain led to market shrinking and forced the government to apply money injection into the economy, which led to the highest inflation in the 20-year period.</a:t>
            </a:r>
            <a:endParaRPr sz="12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pic>
        <p:nvPicPr>
          <p:cNvPr id="176" name="Google Shape;176;p34"/>
          <p:cNvPicPr preferRelativeResize="0"/>
          <p:nvPr/>
        </p:nvPicPr>
        <p:blipFill>
          <a:blip r:embed="rId3">
            <a:alphaModFix/>
          </a:blip>
          <a:stretch>
            <a:fillRect/>
          </a:stretch>
        </p:blipFill>
        <p:spPr>
          <a:xfrm>
            <a:off x="0" y="0"/>
            <a:ext cx="8394505" cy="2461850"/>
          </a:xfrm>
          <a:prstGeom prst="rect">
            <a:avLst/>
          </a:prstGeom>
          <a:noFill/>
          <a:ln>
            <a:noFill/>
          </a:ln>
        </p:spPr>
      </p:pic>
      <p:sp>
        <p:nvSpPr>
          <p:cNvPr id="177" name="Google Shape;177;p34"/>
          <p:cNvSpPr txBox="1"/>
          <p:nvPr/>
        </p:nvSpPr>
        <p:spPr>
          <a:xfrm>
            <a:off x="0" y="2385650"/>
            <a:ext cx="9144000" cy="24012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SzPts val="1200"/>
              <a:buChar char="●"/>
            </a:pPr>
            <a:r>
              <a:rPr lang="en" sz="1200"/>
              <a:t>There is a clear noticeable cyclic pattern.</a:t>
            </a:r>
            <a:endParaRPr sz="1200"/>
          </a:p>
          <a:p>
            <a:pPr indent="0" lvl="0" marL="457200" rtl="0" algn="l">
              <a:spcBef>
                <a:spcPts val="0"/>
              </a:spcBef>
              <a:spcAft>
                <a:spcPts val="0"/>
              </a:spcAft>
              <a:buNone/>
            </a:pPr>
            <a:r>
              <a:t/>
            </a:r>
            <a:endParaRPr sz="1200"/>
          </a:p>
          <a:p>
            <a:pPr indent="-304800" lvl="0" marL="457200" rtl="0" algn="l">
              <a:spcBef>
                <a:spcPts val="0"/>
              </a:spcBef>
              <a:spcAft>
                <a:spcPts val="0"/>
              </a:spcAft>
              <a:buSzPts val="1200"/>
              <a:buChar char="●"/>
            </a:pPr>
            <a:r>
              <a:rPr lang="en" sz="1200"/>
              <a:t>In the recent cycle since 2015 rate has been stable with minor fluctuations generally maintaining a negative trend.</a:t>
            </a:r>
            <a:endParaRPr sz="1200"/>
          </a:p>
          <a:p>
            <a:pPr indent="0" lvl="0" marL="457200" rtl="0" algn="l">
              <a:spcBef>
                <a:spcPts val="0"/>
              </a:spcBef>
              <a:spcAft>
                <a:spcPts val="0"/>
              </a:spcAft>
              <a:buNone/>
            </a:pPr>
            <a:r>
              <a:t/>
            </a:r>
            <a:endParaRPr sz="1200"/>
          </a:p>
          <a:p>
            <a:pPr indent="-304800" lvl="0" marL="457200" rtl="0" algn="l">
              <a:spcBef>
                <a:spcPts val="0"/>
              </a:spcBef>
              <a:spcAft>
                <a:spcPts val="0"/>
              </a:spcAft>
              <a:buClr>
                <a:srgbClr val="274E13"/>
              </a:buClr>
              <a:buSzPts val="1200"/>
              <a:buChar char="●"/>
            </a:pPr>
            <a:r>
              <a:rPr lang="en" sz="1200">
                <a:solidFill>
                  <a:srgbClr val="274E13"/>
                </a:solidFill>
              </a:rPr>
              <a:t>Decline after mid of 2009 reflects recovery from the financial crisis. The spike in 2020 is a consequence of the global Covid-19 pandemic event. </a:t>
            </a:r>
            <a:endParaRPr sz="1200">
              <a:solidFill>
                <a:srgbClr val="274E13"/>
              </a:solidFill>
            </a:endParaRPr>
          </a:p>
          <a:p>
            <a:pPr indent="0" lvl="0" marL="457200" rtl="0" algn="l">
              <a:spcBef>
                <a:spcPts val="0"/>
              </a:spcBef>
              <a:spcAft>
                <a:spcPts val="0"/>
              </a:spcAft>
              <a:buNone/>
            </a:pPr>
            <a:r>
              <a:t/>
            </a:r>
            <a:endParaRPr sz="1200"/>
          </a:p>
          <a:p>
            <a:pPr indent="-304800" lvl="0" marL="457200" rtl="0" algn="l">
              <a:spcBef>
                <a:spcPts val="0"/>
              </a:spcBef>
              <a:spcAft>
                <a:spcPts val="0"/>
              </a:spcAft>
              <a:buSzPts val="1200"/>
              <a:buChar char="●"/>
            </a:pPr>
            <a:r>
              <a:rPr lang="en" sz="1200">
                <a:solidFill>
                  <a:srgbClr val="980000"/>
                </a:solidFill>
              </a:rPr>
              <a:t>Hypothesis: </a:t>
            </a:r>
            <a:r>
              <a:rPr lang="en" sz="1200"/>
              <a:t>people had to change their work behavior and lifestyle. Many people while adapting to stressful circumstances had to change their jobs, re-educate themselves, and learn new skills to find a new job. </a:t>
            </a:r>
            <a:endParaRPr sz="1200"/>
          </a:p>
          <a:p>
            <a:pPr indent="0" lvl="0" marL="457200" rtl="0" algn="l">
              <a:spcBef>
                <a:spcPts val="0"/>
              </a:spcBef>
              <a:spcAft>
                <a:spcPts val="0"/>
              </a:spcAft>
              <a:buNone/>
            </a:pPr>
            <a:r>
              <a:t/>
            </a:r>
            <a:endParaRPr b="1" sz="1200"/>
          </a:p>
          <a:p>
            <a:pPr indent="-304800" lvl="0" marL="457200" rtl="0" algn="l">
              <a:spcBef>
                <a:spcPts val="0"/>
              </a:spcBef>
              <a:spcAft>
                <a:spcPts val="0"/>
              </a:spcAft>
              <a:buSzPts val="1200"/>
              <a:buChar char="●"/>
            </a:pPr>
            <a:r>
              <a:rPr lang="en" sz="1200">
                <a:solidFill>
                  <a:srgbClr val="980000"/>
                </a:solidFill>
              </a:rPr>
              <a:t>Hypothesis: </a:t>
            </a:r>
            <a:r>
              <a:rPr lang="en" sz="1200"/>
              <a:t>as a result of such social activity unemployment rate showed a declining trend and with the end of the pandemic it returned to the lowest levels in 2022-2023.</a:t>
            </a:r>
            <a:endParaRPr sz="12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pic>
        <p:nvPicPr>
          <p:cNvPr id="182" name="Google Shape;182;p35"/>
          <p:cNvPicPr preferRelativeResize="0"/>
          <p:nvPr/>
        </p:nvPicPr>
        <p:blipFill>
          <a:blip r:embed="rId3">
            <a:alphaModFix/>
          </a:blip>
          <a:stretch>
            <a:fillRect/>
          </a:stretch>
        </p:blipFill>
        <p:spPr>
          <a:xfrm>
            <a:off x="0" y="0"/>
            <a:ext cx="9143999" cy="2681653"/>
          </a:xfrm>
          <a:prstGeom prst="rect">
            <a:avLst/>
          </a:prstGeom>
          <a:noFill/>
          <a:ln>
            <a:noFill/>
          </a:ln>
        </p:spPr>
      </p:pic>
      <p:sp>
        <p:nvSpPr>
          <p:cNvPr id="183" name="Google Shape;183;p35"/>
          <p:cNvSpPr txBox="1"/>
          <p:nvPr/>
        </p:nvSpPr>
        <p:spPr>
          <a:xfrm>
            <a:off x="0" y="2571750"/>
            <a:ext cx="9144000" cy="22164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SzPts val="1200"/>
              <a:buChar char="●"/>
            </a:pPr>
            <a:r>
              <a:rPr lang="en" sz="1200"/>
              <a:t>The median housing price was showing a positive trend with the peak in 2008.</a:t>
            </a:r>
            <a:endParaRPr sz="1200"/>
          </a:p>
          <a:p>
            <a:pPr indent="0" lvl="0" marL="457200" rtl="0" algn="l">
              <a:spcBef>
                <a:spcPts val="0"/>
              </a:spcBef>
              <a:spcAft>
                <a:spcPts val="0"/>
              </a:spcAft>
              <a:buNone/>
            </a:pPr>
            <a:r>
              <a:t/>
            </a:r>
            <a:endParaRPr sz="1200"/>
          </a:p>
          <a:p>
            <a:pPr indent="-304800" lvl="0" marL="457200" rtl="0" algn="l">
              <a:spcBef>
                <a:spcPts val="0"/>
              </a:spcBef>
              <a:spcAft>
                <a:spcPts val="0"/>
              </a:spcAft>
              <a:buClr>
                <a:srgbClr val="980000"/>
              </a:buClr>
              <a:buSzPts val="1200"/>
              <a:buChar char="●"/>
            </a:pPr>
            <a:r>
              <a:rPr lang="en" sz="1200">
                <a:solidFill>
                  <a:srgbClr val="980000"/>
                </a:solidFill>
              </a:rPr>
              <a:t>The 2008 financial crisis caused damage and led to a re-evaluation of the market.</a:t>
            </a:r>
            <a:endParaRPr sz="1200">
              <a:solidFill>
                <a:srgbClr val="980000"/>
              </a:solidFill>
            </a:endParaRPr>
          </a:p>
          <a:p>
            <a:pPr indent="0" lvl="0" marL="457200" rtl="0" algn="l">
              <a:spcBef>
                <a:spcPts val="0"/>
              </a:spcBef>
              <a:spcAft>
                <a:spcPts val="0"/>
              </a:spcAft>
              <a:buNone/>
            </a:pPr>
            <a:r>
              <a:t/>
            </a:r>
            <a:endParaRPr sz="1200"/>
          </a:p>
          <a:p>
            <a:pPr indent="-304800" lvl="0" marL="457200" rtl="0" algn="l">
              <a:spcBef>
                <a:spcPts val="0"/>
              </a:spcBef>
              <a:spcAft>
                <a:spcPts val="0"/>
              </a:spcAft>
              <a:buSzPts val="1200"/>
              <a:buChar char="●"/>
            </a:pPr>
            <a:r>
              <a:rPr lang="en" sz="1200"/>
              <a:t>In connection with this house prices started to show a negative trend till 2012.</a:t>
            </a:r>
            <a:endParaRPr sz="1200"/>
          </a:p>
          <a:p>
            <a:pPr indent="0" lvl="0" marL="457200" rtl="0" algn="l">
              <a:spcBef>
                <a:spcPts val="0"/>
              </a:spcBef>
              <a:spcAft>
                <a:spcPts val="0"/>
              </a:spcAft>
              <a:buNone/>
            </a:pPr>
            <a:r>
              <a:t/>
            </a:r>
            <a:endParaRPr sz="1200"/>
          </a:p>
          <a:p>
            <a:pPr indent="-304800" lvl="0" marL="457200" rtl="0" algn="l">
              <a:spcBef>
                <a:spcPts val="0"/>
              </a:spcBef>
              <a:spcAft>
                <a:spcPts val="0"/>
              </a:spcAft>
              <a:buClr>
                <a:srgbClr val="274E13"/>
              </a:buClr>
              <a:buSzPts val="1200"/>
              <a:buChar char="●"/>
            </a:pPr>
            <a:r>
              <a:rPr lang="en" sz="1200">
                <a:solidFill>
                  <a:srgbClr val="274E13"/>
                </a:solidFill>
              </a:rPr>
              <a:t>In the following 8 years during the economic recovery, the inflation was stabilizing and the unemployment rate was declining, which led to economic growth.</a:t>
            </a:r>
            <a:endParaRPr sz="1200">
              <a:solidFill>
                <a:srgbClr val="274E13"/>
              </a:solidFill>
            </a:endParaRPr>
          </a:p>
          <a:p>
            <a:pPr indent="0" lvl="0" marL="457200" rtl="0" algn="l">
              <a:spcBef>
                <a:spcPts val="0"/>
              </a:spcBef>
              <a:spcAft>
                <a:spcPts val="0"/>
              </a:spcAft>
              <a:buNone/>
            </a:pPr>
            <a:r>
              <a:t/>
            </a:r>
            <a:endParaRPr sz="1200"/>
          </a:p>
          <a:p>
            <a:pPr indent="-304800" lvl="0" marL="457200" rtl="0" algn="l">
              <a:spcBef>
                <a:spcPts val="0"/>
              </a:spcBef>
              <a:spcAft>
                <a:spcPts val="0"/>
              </a:spcAft>
              <a:buSzPts val="1200"/>
              <a:buChar char="●"/>
            </a:pPr>
            <a:r>
              <a:rPr lang="en" sz="1200">
                <a:solidFill>
                  <a:srgbClr val="980000"/>
                </a:solidFill>
              </a:rPr>
              <a:t>Hypothesis: </a:t>
            </a:r>
            <a:r>
              <a:rPr lang="en" sz="1200"/>
              <a:t>buyer confidence was returned and as a cumulative effect, housing prices increased.</a:t>
            </a:r>
            <a:endParaRPr sz="1200"/>
          </a:p>
          <a:p>
            <a:pPr indent="0" lvl="0" marL="0" rtl="0" algn="l">
              <a:spcBef>
                <a:spcPts val="0"/>
              </a:spcBef>
              <a:spcAft>
                <a:spcPts val="0"/>
              </a:spcAft>
              <a:buNone/>
            </a:pPr>
            <a:r>
              <a:t/>
            </a:r>
            <a:endParaRPr sz="12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3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Overlay Metrics</a:t>
            </a:r>
            <a:endParaRPr/>
          </a:p>
        </p:txBody>
      </p:sp>
      <p:sp>
        <p:nvSpPr>
          <p:cNvPr id="189" name="Google Shape;189;p3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Problem: </a:t>
            </a:r>
            <a:endParaRPr/>
          </a:p>
          <a:p>
            <a:pPr indent="-317500" lvl="1" marL="914400" rtl="0" algn="l">
              <a:spcBef>
                <a:spcPts val="0"/>
              </a:spcBef>
              <a:spcAft>
                <a:spcPts val="0"/>
              </a:spcAft>
              <a:buSzPts val="1400"/>
              <a:buChar char="○"/>
            </a:pPr>
            <a:r>
              <a:rPr lang="en"/>
              <a:t>Cannot overlay different graphs due to different metrics used for:</a:t>
            </a:r>
            <a:endParaRPr/>
          </a:p>
          <a:p>
            <a:pPr indent="-317500" lvl="2" marL="1371600" rtl="0" algn="l">
              <a:spcBef>
                <a:spcPts val="0"/>
              </a:spcBef>
              <a:spcAft>
                <a:spcPts val="0"/>
              </a:spcAft>
              <a:buSzPts val="1400"/>
              <a:buChar char="■"/>
            </a:pPr>
            <a:r>
              <a:rPr lang="en"/>
              <a:t>Inflation Rate (%)</a:t>
            </a:r>
            <a:endParaRPr/>
          </a:p>
          <a:p>
            <a:pPr indent="-317500" lvl="2" marL="1371600" rtl="0" algn="l">
              <a:spcBef>
                <a:spcPts val="0"/>
              </a:spcBef>
              <a:spcAft>
                <a:spcPts val="0"/>
              </a:spcAft>
              <a:buSzPts val="1400"/>
              <a:buChar char="■"/>
            </a:pPr>
            <a:r>
              <a:rPr lang="en"/>
              <a:t>Unemployment Rate (%)</a:t>
            </a:r>
            <a:endParaRPr/>
          </a:p>
          <a:p>
            <a:pPr indent="-317500" lvl="2" marL="1371600" rtl="0" algn="l">
              <a:spcBef>
                <a:spcPts val="0"/>
              </a:spcBef>
              <a:spcAft>
                <a:spcPts val="0"/>
              </a:spcAft>
              <a:buSzPts val="1400"/>
              <a:buChar char="■"/>
            </a:pPr>
            <a:r>
              <a:rPr lang="en"/>
              <a:t>Incidents (Count)</a:t>
            </a:r>
            <a:endParaRPr/>
          </a:p>
          <a:p>
            <a:pPr indent="-317500" lvl="2" marL="1371600" rtl="0" algn="l">
              <a:spcBef>
                <a:spcPts val="0"/>
              </a:spcBef>
              <a:spcAft>
                <a:spcPts val="0"/>
              </a:spcAft>
              <a:buSzPts val="1400"/>
              <a:buChar char="■"/>
            </a:pPr>
            <a:r>
              <a:rPr lang="en"/>
              <a:t>Median Housing Price ($)</a:t>
            </a:r>
            <a:endParaRPr/>
          </a:p>
          <a:p>
            <a:pPr indent="-342900" lvl="0" marL="457200" rtl="0" algn="l">
              <a:spcBef>
                <a:spcPts val="0"/>
              </a:spcBef>
              <a:spcAft>
                <a:spcPts val="0"/>
              </a:spcAft>
              <a:buSzPts val="1800"/>
              <a:buChar char="●"/>
            </a:pPr>
            <a:r>
              <a:rPr lang="en"/>
              <a:t>Solution: </a:t>
            </a:r>
            <a:endParaRPr/>
          </a:p>
          <a:p>
            <a:pPr indent="-317500" lvl="1" marL="914400" rtl="0" algn="l">
              <a:spcBef>
                <a:spcPts val="0"/>
              </a:spcBef>
              <a:spcAft>
                <a:spcPts val="0"/>
              </a:spcAft>
              <a:buSzPts val="1400"/>
              <a:buChar char="○"/>
            </a:pPr>
            <a:r>
              <a:rPr lang="en"/>
              <a:t>Normalize the data such that the graphs can be overlapped against each other to see a sense of change and possible visual correlation.</a:t>
            </a:r>
            <a:endParaRPr/>
          </a:p>
          <a:p>
            <a:pPr indent="-317500" lvl="2" marL="1371600" rtl="0" algn="l">
              <a:spcBef>
                <a:spcPts val="0"/>
              </a:spcBef>
              <a:spcAft>
                <a:spcPts val="0"/>
              </a:spcAft>
              <a:buSzPts val="1400"/>
              <a:buChar char="■"/>
            </a:pPr>
            <a:r>
              <a:rPr lang="en"/>
              <a:t>Normalize to values between 0 - 1</a:t>
            </a:r>
            <a:endParaRPr/>
          </a:p>
          <a:p>
            <a:pPr indent="-317500" lvl="1" marL="914400" rtl="0" algn="l">
              <a:spcBef>
                <a:spcPts val="0"/>
              </a:spcBef>
              <a:spcAft>
                <a:spcPts val="0"/>
              </a:spcAft>
              <a:buSzPts val="1400"/>
              <a:buChar char="○"/>
            </a:pPr>
            <a:r>
              <a:rPr lang="en"/>
              <a:t>Overlay different charts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pic>
        <p:nvPicPr>
          <p:cNvPr id="194" name="Google Shape;194;p37"/>
          <p:cNvPicPr preferRelativeResize="0"/>
          <p:nvPr/>
        </p:nvPicPr>
        <p:blipFill>
          <a:blip r:embed="rId3">
            <a:alphaModFix/>
          </a:blip>
          <a:stretch>
            <a:fillRect/>
          </a:stretch>
        </p:blipFill>
        <p:spPr>
          <a:xfrm>
            <a:off x="238625" y="0"/>
            <a:ext cx="8666750" cy="4291700"/>
          </a:xfrm>
          <a:prstGeom prst="rect">
            <a:avLst/>
          </a:prstGeom>
          <a:noFill/>
          <a:ln>
            <a:noFill/>
          </a:ln>
        </p:spPr>
      </p:pic>
      <p:sp>
        <p:nvSpPr>
          <p:cNvPr id="195" name="Google Shape;195;p37"/>
          <p:cNvSpPr txBox="1"/>
          <p:nvPr/>
        </p:nvSpPr>
        <p:spPr>
          <a:xfrm>
            <a:off x="0" y="4291700"/>
            <a:ext cx="9144000" cy="6156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rgbClr val="274E13"/>
              </a:buClr>
              <a:buSzPts val="1400"/>
              <a:buChar char="●"/>
            </a:pPr>
            <a:r>
              <a:rPr lang="en">
                <a:solidFill>
                  <a:srgbClr val="274E13"/>
                </a:solidFill>
              </a:rPr>
              <a:t>From 2010 to 2022, the data shows that periods of economic growth, as indicated by rising housing prices and a falling unemployment rate, paralleled with increase in crime rates. </a:t>
            </a:r>
            <a:endParaRPr>
              <a:solidFill>
                <a:srgbClr val="274E13"/>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pic>
        <p:nvPicPr>
          <p:cNvPr id="200" name="Google Shape;200;p38"/>
          <p:cNvPicPr preferRelativeResize="0"/>
          <p:nvPr/>
        </p:nvPicPr>
        <p:blipFill>
          <a:blip r:embed="rId3">
            <a:alphaModFix/>
          </a:blip>
          <a:stretch>
            <a:fillRect/>
          </a:stretch>
        </p:blipFill>
        <p:spPr>
          <a:xfrm>
            <a:off x="238625" y="0"/>
            <a:ext cx="8666750" cy="4291700"/>
          </a:xfrm>
          <a:prstGeom prst="rect">
            <a:avLst/>
          </a:prstGeom>
          <a:noFill/>
          <a:ln>
            <a:noFill/>
          </a:ln>
        </p:spPr>
      </p:pic>
      <p:sp>
        <p:nvSpPr>
          <p:cNvPr id="201" name="Google Shape;201;p38"/>
          <p:cNvSpPr txBox="1"/>
          <p:nvPr/>
        </p:nvSpPr>
        <p:spPr>
          <a:xfrm>
            <a:off x="0" y="4219200"/>
            <a:ext cx="9144000" cy="6156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dk1"/>
              </a:buClr>
              <a:buSzPts val="1400"/>
              <a:buChar char="●"/>
            </a:pPr>
            <a:r>
              <a:rPr lang="en">
                <a:solidFill>
                  <a:srgbClr val="980000"/>
                </a:solidFill>
              </a:rPr>
              <a:t>Hypothesis:</a:t>
            </a:r>
            <a:r>
              <a:rPr lang="en" sz="1200">
                <a:solidFill>
                  <a:srgbClr val="980000"/>
                </a:solidFill>
              </a:rPr>
              <a:t> </a:t>
            </a:r>
            <a:r>
              <a:rPr lang="en">
                <a:solidFill>
                  <a:schemeClr val="dk1"/>
                </a:solidFill>
              </a:rPr>
              <a:t>t</a:t>
            </a:r>
            <a:r>
              <a:rPr lang="en">
                <a:solidFill>
                  <a:schemeClr val="dk1"/>
                </a:solidFill>
              </a:rPr>
              <a:t>he 2008 economic crisis caused a significant downturn, affecting jobs, savings, and housing prices, with a notable impact on crime rates. </a:t>
            </a:r>
            <a:endParaRPr>
              <a:solidFill>
                <a:schemeClr val="dk1"/>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39"/>
          <p:cNvSpPr txBox="1"/>
          <p:nvPr/>
        </p:nvSpPr>
        <p:spPr>
          <a:xfrm>
            <a:off x="-1582825" y="6143925"/>
            <a:ext cx="8873400" cy="320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a:p>
            <a:pPr indent="-317500" lvl="0" marL="457200" rtl="0" algn="l">
              <a:spcBef>
                <a:spcPts val="0"/>
              </a:spcBef>
              <a:spcAft>
                <a:spcPts val="0"/>
              </a:spcAft>
              <a:buSzPts val="1400"/>
              <a:buChar char="●"/>
            </a:pPr>
            <a:r>
              <a:t/>
            </a:r>
            <a:endParaRPr/>
          </a:p>
          <a:p>
            <a:pPr indent="-317500" lvl="0" marL="457200" rtl="0" algn="l">
              <a:spcBef>
                <a:spcPts val="0"/>
              </a:spcBef>
              <a:spcAft>
                <a:spcPts val="0"/>
              </a:spcAft>
              <a:buSzPts val="1400"/>
              <a:buChar char="●"/>
            </a:pPr>
            <a:r>
              <a:t/>
            </a:r>
            <a:endParaRPr/>
          </a:p>
          <a:p>
            <a:pPr indent="-317500" lvl="0" marL="457200" rtl="0" algn="l">
              <a:spcBef>
                <a:spcPts val="0"/>
              </a:spcBef>
              <a:spcAft>
                <a:spcPts val="0"/>
              </a:spcAft>
              <a:buSzPts val="1400"/>
              <a:buChar char="●"/>
            </a:pPr>
            <a:r>
              <a:t/>
            </a:r>
            <a:endParaRPr/>
          </a:p>
          <a:p>
            <a:pPr indent="-317500" lvl="0" marL="457200" rtl="0" algn="l">
              <a:spcBef>
                <a:spcPts val="0"/>
              </a:spcBef>
              <a:spcAft>
                <a:spcPts val="0"/>
              </a:spcAft>
              <a:buSzPts val="1400"/>
              <a:buChar char="●"/>
            </a:pPr>
            <a:r>
              <a:t/>
            </a:r>
            <a:endParaRPr/>
          </a:p>
          <a:p>
            <a:pPr indent="-317500" lvl="0" marL="457200" rtl="0" algn="l">
              <a:spcBef>
                <a:spcPts val="0"/>
              </a:spcBef>
              <a:spcAft>
                <a:spcPts val="0"/>
              </a:spcAft>
              <a:buSzPts val="1400"/>
              <a:buChar char="●"/>
            </a:pPr>
            <a:r>
              <a:rPr lang="en"/>
              <a:t>The COVID-19 pandemic in 2020 led to a drastic rise in unemployment and a drop in crime rates due to reduced social activity and economic lockdowns. Government interventions temporarily stabilized the economy, but resulted in high inflation by mid-2022. </a:t>
            </a:r>
            <a:endParaRPr/>
          </a:p>
          <a:p>
            <a:pPr indent="-317500" lvl="0" marL="457200" rtl="0" algn="l">
              <a:spcBef>
                <a:spcPts val="0"/>
              </a:spcBef>
              <a:spcAft>
                <a:spcPts val="0"/>
              </a:spcAft>
              <a:buSzPts val="1400"/>
              <a:buChar char="●"/>
            </a:pPr>
            <a:r>
              <a:t/>
            </a:r>
            <a:endParaRPr/>
          </a:p>
          <a:p>
            <a:pPr indent="-317500" lvl="0" marL="457200" rtl="0" algn="l">
              <a:spcBef>
                <a:spcPts val="0"/>
              </a:spcBef>
              <a:spcAft>
                <a:spcPts val="0"/>
              </a:spcAft>
              <a:buSzPts val="1400"/>
              <a:buChar char="●"/>
            </a:pPr>
            <a:r>
              <a:rPr lang="en"/>
              <a:t>The analysis suggests that prosperity alone doesn't reduce crime; factors like social activity, urban development, and policing are also influential. </a:t>
            </a:r>
            <a:endParaRPr/>
          </a:p>
          <a:p>
            <a:pPr indent="-317500" lvl="0" marL="457200" rtl="0" algn="l">
              <a:spcBef>
                <a:spcPts val="0"/>
              </a:spcBef>
              <a:spcAft>
                <a:spcPts val="0"/>
              </a:spcAft>
              <a:buSzPts val="1400"/>
              <a:buChar char="●"/>
            </a:pPr>
            <a:r>
              <a:t/>
            </a:r>
            <a:endParaRPr/>
          </a:p>
          <a:p>
            <a:pPr indent="-317500" lvl="0" marL="457200" rtl="0" algn="l">
              <a:spcBef>
                <a:spcPts val="0"/>
              </a:spcBef>
              <a:spcAft>
                <a:spcPts val="0"/>
              </a:spcAft>
              <a:buSzPts val="1400"/>
              <a:buChar char="●"/>
            </a:pPr>
            <a:r>
              <a:rPr lang="en"/>
              <a:t>Lockdowns were found to reduce crime rates, and high housing prices may increase social anxiety and crime.</a:t>
            </a:r>
            <a:endParaRPr/>
          </a:p>
        </p:txBody>
      </p:sp>
      <p:pic>
        <p:nvPicPr>
          <p:cNvPr id="207" name="Google Shape;207;p39"/>
          <p:cNvPicPr preferRelativeResize="0"/>
          <p:nvPr/>
        </p:nvPicPr>
        <p:blipFill>
          <a:blip r:embed="rId3">
            <a:alphaModFix/>
          </a:blip>
          <a:stretch>
            <a:fillRect/>
          </a:stretch>
        </p:blipFill>
        <p:spPr>
          <a:xfrm>
            <a:off x="238625" y="0"/>
            <a:ext cx="8666750" cy="4291700"/>
          </a:xfrm>
          <a:prstGeom prst="rect">
            <a:avLst/>
          </a:prstGeom>
          <a:noFill/>
          <a:ln>
            <a:noFill/>
          </a:ln>
        </p:spPr>
      </p:pic>
      <p:sp>
        <p:nvSpPr>
          <p:cNvPr id="208" name="Google Shape;208;p39"/>
          <p:cNvSpPr txBox="1"/>
          <p:nvPr/>
        </p:nvSpPr>
        <p:spPr>
          <a:xfrm>
            <a:off x="0" y="4219200"/>
            <a:ext cx="9144000" cy="6156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dk1"/>
              </a:buClr>
              <a:buSzPts val="1400"/>
              <a:buChar char="●"/>
            </a:pPr>
            <a:r>
              <a:rPr lang="en">
                <a:solidFill>
                  <a:schemeClr val="dk1"/>
                </a:solidFill>
              </a:rPr>
              <a:t>Post-crisis, economic recovery was evident, with crime rates initially decreasing but then peaking around 2013-2014.</a:t>
            </a:r>
            <a:endParaRPr>
              <a:solidFill>
                <a:srgbClr val="980000"/>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40"/>
          <p:cNvSpPr txBox="1"/>
          <p:nvPr/>
        </p:nvSpPr>
        <p:spPr>
          <a:xfrm>
            <a:off x="-1582825" y="6143925"/>
            <a:ext cx="8873400" cy="277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a:p>
            <a:pPr indent="-317500" lvl="0" marL="457200" rtl="0" algn="l">
              <a:spcBef>
                <a:spcPts val="0"/>
              </a:spcBef>
              <a:spcAft>
                <a:spcPts val="0"/>
              </a:spcAft>
              <a:buSzPts val="1400"/>
              <a:buChar char="●"/>
            </a:pPr>
            <a:r>
              <a:t/>
            </a:r>
            <a:endParaRPr/>
          </a:p>
          <a:p>
            <a:pPr indent="-317500" lvl="0" marL="457200" rtl="0" algn="l">
              <a:spcBef>
                <a:spcPts val="0"/>
              </a:spcBef>
              <a:spcAft>
                <a:spcPts val="0"/>
              </a:spcAft>
              <a:buSzPts val="1400"/>
              <a:buChar char="●"/>
            </a:pPr>
            <a:r>
              <a:t/>
            </a:r>
            <a:endParaRPr/>
          </a:p>
          <a:p>
            <a:pPr indent="-317500" lvl="0" marL="457200" rtl="0" algn="l">
              <a:spcBef>
                <a:spcPts val="0"/>
              </a:spcBef>
              <a:spcAft>
                <a:spcPts val="0"/>
              </a:spcAft>
              <a:buSzPts val="1400"/>
              <a:buChar char="●"/>
            </a:pPr>
            <a:r>
              <a:t/>
            </a:r>
            <a:endParaRPr/>
          </a:p>
          <a:p>
            <a:pPr indent="-317500" lvl="0" marL="457200" rtl="0" algn="l">
              <a:spcBef>
                <a:spcPts val="0"/>
              </a:spcBef>
              <a:spcAft>
                <a:spcPts val="0"/>
              </a:spcAft>
              <a:buSzPts val="1400"/>
              <a:buChar char="●"/>
            </a:pPr>
            <a:r>
              <a:t/>
            </a:r>
            <a:endParaRPr/>
          </a:p>
          <a:p>
            <a:pPr indent="-317500" lvl="0" marL="457200" rtl="0" algn="l">
              <a:spcBef>
                <a:spcPts val="0"/>
              </a:spcBef>
              <a:spcAft>
                <a:spcPts val="0"/>
              </a:spcAft>
              <a:buSzPts val="1400"/>
              <a:buChar char="●"/>
            </a:pPr>
            <a:r>
              <a:t/>
            </a:r>
            <a:endParaRPr/>
          </a:p>
          <a:p>
            <a:pPr indent="-317500" lvl="0" marL="457200" rtl="0" algn="l">
              <a:spcBef>
                <a:spcPts val="0"/>
              </a:spcBef>
              <a:spcAft>
                <a:spcPts val="0"/>
              </a:spcAft>
              <a:buSzPts val="1400"/>
              <a:buChar char="●"/>
            </a:pPr>
            <a:r>
              <a:t/>
            </a:r>
            <a:endParaRPr/>
          </a:p>
          <a:p>
            <a:pPr indent="-317500" lvl="0" marL="457200" rtl="0" algn="l">
              <a:spcBef>
                <a:spcPts val="0"/>
              </a:spcBef>
              <a:spcAft>
                <a:spcPts val="0"/>
              </a:spcAft>
              <a:buSzPts val="1400"/>
              <a:buChar char="●"/>
            </a:pPr>
            <a:r>
              <a:rPr lang="en"/>
              <a:t>The analysis suggests that prosperity alone doesn't reduce crime; factors like social activity, urban development, and policing are also influential. </a:t>
            </a:r>
            <a:endParaRPr/>
          </a:p>
          <a:p>
            <a:pPr indent="-317500" lvl="0" marL="457200" rtl="0" algn="l">
              <a:spcBef>
                <a:spcPts val="0"/>
              </a:spcBef>
              <a:spcAft>
                <a:spcPts val="0"/>
              </a:spcAft>
              <a:buSzPts val="1400"/>
              <a:buChar char="●"/>
            </a:pPr>
            <a:r>
              <a:t/>
            </a:r>
            <a:endParaRPr/>
          </a:p>
          <a:p>
            <a:pPr indent="-317500" lvl="0" marL="457200" rtl="0" algn="l">
              <a:spcBef>
                <a:spcPts val="0"/>
              </a:spcBef>
              <a:spcAft>
                <a:spcPts val="0"/>
              </a:spcAft>
              <a:buSzPts val="1400"/>
              <a:buChar char="●"/>
            </a:pPr>
            <a:r>
              <a:rPr lang="en"/>
              <a:t>Lockdowns were found to reduce crime rates, and high housing prices may increase social anxiety and crime.</a:t>
            </a:r>
            <a:endParaRPr/>
          </a:p>
        </p:txBody>
      </p:sp>
      <p:pic>
        <p:nvPicPr>
          <p:cNvPr id="214" name="Google Shape;214;p40"/>
          <p:cNvPicPr preferRelativeResize="0"/>
          <p:nvPr/>
        </p:nvPicPr>
        <p:blipFill>
          <a:blip r:embed="rId3">
            <a:alphaModFix/>
          </a:blip>
          <a:stretch>
            <a:fillRect/>
          </a:stretch>
        </p:blipFill>
        <p:spPr>
          <a:xfrm>
            <a:off x="238625" y="0"/>
            <a:ext cx="8666750" cy="4291700"/>
          </a:xfrm>
          <a:prstGeom prst="rect">
            <a:avLst/>
          </a:prstGeom>
          <a:noFill/>
          <a:ln>
            <a:noFill/>
          </a:ln>
        </p:spPr>
      </p:pic>
      <p:sp>
        <p:nvSpPr>
          <p:cNvPr id="215" name="Google Shape;215;p40"/>
          <p:cNvSpPr txBox="1"/>
          <p:nvPr/>
        </p:nvSpPr>
        <p:spPr>
          <a:xfrm>
            <a:off x="0" y="4219200"/>
            <a:ext cx="9144000" cy="8313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dk1"/>
              </a:buClr>
              <a:buSzPts val="1400"/>
              <a:buChar char="●"/>
            </a:pPr>
            <a:r>
              <a:rPr lang="en">
                <a:solidFill>
                  <a:srgbClr val="980000"/>
                </a:solidFill>
              </a:rPr>
              <a:t>Hypothesis: </a:t>
            </a:r>
            <a:r>
              <a:rPr lang="en">
                <a:solidFill>
                  <a:schemeClr val="dk1"/>
                </a:solidFill>
              </a:rPr>
              <a:t>the COVID-19 pandemic in 2020 led to a drastic rise in unemployment and a drop in crime rates due to reduced social activity and lockdowns. Government interventions temporarily stabilized the economy, but resulted in high inflation by mid-2022.</a:t>
            </a:r>
            <a:endParaRPr>
              <a:solidFill>
                <a:schemeClr val="dk1"/>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41"/>
          <p:cNvSpPr txBox="1"/>
          <p:nvPr/>
        </p:nvSpPr>
        <p:spPr>
          <a:xfrm>
            <a:off x="270600" y="2479325"/>
            <a:ext cx="8873400" cy="25551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b="1" lang="en"/>
              <a:t>Insights</a:t>
            </a:r>
            <a:endParaRPr b="1"/>
          </a:p>
          <a:p>
            <a:pPr indent="0" lvl="0" marL="0" rtl="0" algn="l">
              <a:spcBef>
                <a:spcPts val="0"/>
              </a:spcBef>
              <a:spcAft>
                <a:spcPts val="0"/>
              </a:spcAft>
              <a:buNone/>
            </a:pPr>
            <a:r>
              <a:t/>
            </a:r>
            <a:endParaRPr>
              <a:solidFill>
                <a:schemeClr val="dk1"/>
              </a:solidFill>
            </a:endParaRPr>
          </a:p>
          <a:p>
            <a:pPr indent="-317500" lvl="0" marL="457200" rtl="0" algn="l">
              <a:spcBef>
                <a:spcPts val="0"/>
              </a:spcBef>
              <a:spcAft>
                <a:spcPts val="0"/>
              </a:spcAft>
              <a:buSzPts val="1400"/>
              <a:buChar char="●"/>
            </a:pPr>
            <a:r>
              <a:rPr lang="en">
                <a:solidFill>
                  <a:srgbClr val="980000"/>
                </a:solidFill>
              </a:rPr>
              <a:t>Hypothesis: </a:t>
            </a:r>
            <a:r>
              <a:rPr lang="en">
                <a:solidFill>
                  <a:schemeClr val="dk1"/>
                </a:solidFill>
              </a:rPr>
              <a:t>High housing prices may increase social anxiety and crime.</a:t>
            </a:r>
            <a:endParaRPr>
              <a:solidFill>
                <a:schemeClr val="dk1"/>
              </a:solidFill>
            </a:endParaRPr>
          </a:p>
          <a:p>
            <a:pPr indent="0" lvl="0" marL="457200" rtl="0" algn="l">
              <a:spcBef>
                <a:spcPts val="0"/>
              </a:spcBef>
              <a:spcAft>
                <a:spcPts val="0"/>
              </a:spcAft>
              <a:buNone/>
            </a:pPr>
            <a:r>
              <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Housing prices keep going up in non-crises times</a:t>
            </a:r>
            <a:endParaRPr>
              <a:solidFill>
                <a:schemeClr val="dk1"/>
              </a:solidFill>
            </a:endParaRPr>
          </a:p>
          <a:p>
            <a:pPr indent="0" lvl="0" marL="457200" rtl="0" algn="l">
              <a:spcBef>
                <a:spcPts val="0"/>
              </a:spcBef>
              <a:spcAft>
                <a:spcPts val="0"/>
              </a:spcAft>
              <a:buNone/>
            </a:pPr>
            <a:r>
              <a:t/>
            </a:r>
            <a:endParaRPr>
              <a:solidFill>
                <a:schemeClr val="dk1"/>
              </a:solidFill>
            </a:endParaRPr>
          </a:p>
          <a:p>
            <a:pPr indent="-317500" lvl="0" marL="457200" rtl="0" algn="l">
              <a:spcBef>
                <a:spcPts val="0"/>
              </a:spcBef>
              <a:spcAft>
                <a:spcPts val="0"/>
              </a:spcAft>
              <a:buSzPts val="1400"/>
              <a:buChar char="●"/>
            </a:pPr>
            <a:r>
              <a:rPr lang="en">
                <a:solidFill>
                  <a:srgbClr val="980000"/>
                </a:solidFill>
              </a:rPr>
              <a:t>Hypothesis: </a:t>
            </a:r>
            <a:r>
              <a:rPr lang="en"/>
              <a:t>Prosperity, along with the growth of social inequality, increase the crime rates.</a:t>
            </a:r>
            <a:endParaRPr/>
          </a:p>
          <a:p>
            <a:pPr indent="0" lvl="0" marL="457200" rtl="0" algn="l">
              <a:spcBef>
                <a:spcPts val="0"/>
              </a:spcBef>
              <a:spcAft>
                <a:spcPts val="0"/>
              </a:spcAft>
              <a:buNone/>
            </a:pPr>
            <a:r>
              <a:t/>
            </a:r>
            <a:endParaRPr/>
          </a:p>
          <a:p>
            <a:pPr indent="-317500" lvl="0" marL="457200" rtl="0" algn="l">
              <a:spcBef>
                <a:spcPts val="0"/>
              </a:spcBef>
              <a:spcAft>
                <a:spcPts val="0"/>
              </a:spcAft>
              <a:buClr>
                <a:schemeClr val="dk1"/>
              </a:buClr>
              <a:buSzPts val="1400"/>
              <a:buChar char="●"/>
            </a:pPr>
            <a:r>
              <a:rPr lang="en">
                <a:solidFill>
                  <a:schemeClr val="dk1"/>
                </a:solidFill>
              </a:rPr>
              <a:t>Lockdowns were found to reduce crime rates.</a:t>
            </a:r>
            <a:endParaRPr>
              <a:solidFill>
                <a:schemeClr val="dk1"/>
              </a:solidFill>
            </a:endParaRPr>
          </a:p>
          <a:p>
            <a:pPr indent="0" lvl="0" marL="457200" rtl="0" algn="l">
              <a:spcBef>
                <a:spcPts val="0"/>
              </a:spcBef>
              <a:spcAft>
                <a:spcPts val="0"/>
              </a:spcAft>
              <a:buNone/>
            </a:pPr>
            <a:r>
              <a:t/>
            </a:r>
            <a:endParaRPr>
              <a:solidFill>
                <a:schemeClr val="dk1"/>
              </a:solidFill>
            </a:endParaRPr>
          </a:p>
          <a:p>
            <a:pPr indent="-317500" lvl="0" marL="457200" rtl="0" algn="l">
              <a:spcBef>
                <a:spcPts val="0"/>
              </a:spcBef>
              <a:spcAft>
                <a:spcPts val="0"/>
              </a:spcAft>
              <a:buSzPts val="1400"/>
              <a:buChar char="●"/>
            </a:pPr>
            <a:r>
              <a:rPr lang="en"/>
              <a:t>Other factors like social activity, urban development, and policing are also influential. </a:t>
            </a:r>
            <a:endParaRPr/>
          </a:p>
        </p:txBody>
      </p:sp>
      <p:pic>
        <p:nvPicPr>
          <p:cNvPr id="221" name="Google Shape;221;p41"/>
          <p:cNvPicPr preferRelativeResize="0"/>
          <p:nvPr/>
        </p:nvPicPr>
        <p:blipFill>
          <a:blip r:embed="rId3">
            <a:alphaModFix/>
          </a:blip>
          <a:stretch>
            <a:fillRect/>
          </a:stretch>
        </p:blipFill>
        <p:spPr>
          <a:xfrm>
            <a:off x="1452648" y="66225"/>
            <a:ext cx="5968093" cy="21847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Proposed Solution</a:t>
            </a:r>
            <a:endParaRPr/>
          </a:p>
        </p:txBody>
      </p:sp>
      <p:sp>
        <p:nvSpPr>
          <p:cNvPr id="68" name="Google Shape;68;p1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u="sng"/>
              <a:t>Utilize modern data mining techniques to generate insights helpful to the relevant authorities to reduce or mitigate crime rate.</a:t>
            </a:r>
            <a:endParaRPr u="sng"/>
          </a:p>
          <a:p>
            <a:pPr indent="-342900" lvl="0" marL="457200" rtl="0" algn="l">
              <a:spcBef>
                <a:spcPts val="0"/>
              </a:spcBef>
              <a:spcAft>
                <a:spcPts val="0"/>
              </a:spcAft>
              <a:buSzPts val="1800"/>
              <a:buChar char="●"/>
            </a:pPr>
            <a:r>
              <a:rPr lang="en"/>
              <a:t>Data: </a:t>
            </a:r>
            <a:endParaRPr/>
          </a:p>
          <a:p>
            <a:pPr indent="-317500" lvl="1" marL="914400" rtl="0" algn="l">
              <a:spcBef>
                <a:spcPts val="0"/>
              </a:spcBef>
              <a:spcAft>
                <a:spcPts val="0"/>
              </a:spcAft>
              <a:buSzPts val="1400"/>
              <a:buChar char="○"/>
            </a:pPr>
            <a:r>
              <a:rPr lang="en"/>
              <a:t>Crime Data </a:t>
            </a:r>
            <a:endParaRPr/>
          </a:p>
          <a:p>
            <a:pPr indent="-317500" lvl="1" marL="914400" rtl="0" algn="l">
              <a:spcBef>
                <a:spcPts val="0"/>
              </a:spcBef>
              <a:spcAft>
                <a:spcPts val="0"/>
              </a:spcAft>
              <a:buSzPts val="1400"/>
              <a:buChar char="○"/>
            </a:pPr>
            <a:r>
              <a:rPr lang="en"/>
              <a:t>Economic Factor Data</a:t>
            </a:r>
            <a:endParaRPr/>
          </a:p>
          <a:p>
            <a:pPr indent="-342900" lvl="0" marL="457200" rtl="0" algn="l">
              <a:spcBef>
                <a:spcPts val="0"/>
              </a:spcBef>
              <a:spcAft>
                <a:spcPts val="0"/>
              </a:spcAft>
              <a:buSzPts val="1800"/>
              <a:buChar char="●"/>
            </a:pPr>
            <a:r>
              <a:rPr lang="en"/>
              <a:t>Data Sources</a:t>
            </a:r>
            <a:endParaRPr/>
          </a:p>
          <a:p>
            <a:pPr indent="-317500" lvl="1" marL="914400" rtl="0" algn="l">
              <a:spcBef>
                <a:spcPts val="0"/>
              </a:spcBef>
              <a:spcAft>
                <a:spcPts val="0"/>
              </a:spcAft>
              <a:buSzPts val="1400"/>
              <a:buChar char="○"/>
            </a:pPr>
            <a:r>
              <a:rPr lang="en"/>
              <a:t>Crime - SF OpenData 2003 - 2018 + 2018 - Present</a:t>
            </a:r>
            <a:endParaRPr/>
          </a:p>
          <a:p>
            <a:pPr indent="-317500" lvl="1" marL="914400" rtl="0" algn="l">
              <a:spcBef>
                <a:spcPts val="0"/>
              </a:spcBef>
              <a:spcAft>
                <a:spcPts val="0"/>
              </a:spcAft>
              <a:buSzPts val="1400"/>
              <a:buChar char="○"/>
            </a:pPr>
            <a:r>
              <a:rPr lang="en"/>
              <a:t>Economic Data (Inflation) - World Bank </a:t>
            </a:r>
            <a:endParaRPr/>
          </a:p>
          <a:p>
            <a:pPr indent="-317500" lvl="1" marL="914400" rtl="0" algn="l">
              <a:spcBef>
                <a:spcPts val="0"/>
              </a:spcBef>
              <a:spcAft>
                <a:spcPts val="0"/>
              </a:spcAft>
              <a:buSzPts val="1400"/>
              <a:buChar char="○"/>
            </a:pPr>
            <a:r>
              <a:rPr lang="en"/>
              <a:t>Median Housing Price - Zillow</a:t>
            </a:r>
            <a:endParaRPr/>
          </a:p>
          <a:p>
            <a:pPr indent="-317500" lvl="1" marL="914400" rtl="0" algn="l">
              <a:spcBef>
                <a:spcPts val="0"/>
              </a:spcBef>
              <a:spcAft>
                <a:spcPts val="0"/>
              </a:spcAft>
              <a:buSzPts val="1400"/>
              <a:buChar char="○"/>
            </a:pPr>
            <a:r>
              <a:rPr lang="en"/>
              <a:t>Unemployment Rate - St. Louis Federal Reserve</a:t>
            </a:r>
            <a:endParaRPr/>
          </a:p>
          <a:p>
            <a:pPr indent="-342900" lvl="0" marL="457200" rtl="0" algn="l">
              <a:spcBef>
                <a:spcPts val="0"/>
              </a:spcBef>
              <a:spcAft>
                <a:spcPts val="0"/>
              </a:spcAft>
              <a:buSzPts val="1800"/>
              <a:buChar char="●"/>
            </a:pPr>
            <a:r>
              <a:rPr lang="en"/>
              <a:t>Cleaned, Merged then Analyzed for insights</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42"/>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Location Based Analysis</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pic>
        <p:nvPicPr>
          <p:cNvPr id="231" name="Google Shape;231;p43"/>
          <p:cNvPicPr preferRelativeResize="0"/>
          <p:nvPr/>
        </p:nvPicPr>
        <p:blipFill>
          <a:blip r:embed="rId3">
            <a:alphaModFix/>
          </a:blip>
          <a:stretch>
            <a:fillRect/>
          </a:stretch>
        </p:blipFill>
        <p:spPr>
          <a:xfrm>
            <a:off x="0" y="152400"/>
            <a:ext cx="9143999" cy="49911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pic>
        <p:nvPicPr>
          <p:cNvPr id="236" name="Google Shape;236;p44"/>
          <p:cNvPicPr preferRelativeResize="0"/>
          <p:nvPr/>
        </p:nvPicPr>
        <p:blipFill>
          <a:blip r:embed="rId3">
            <a:alphaModFix/>
          </a:blip>
          <a:stretch>
            <a:fillRect/>
          </a:stretch>
        </p:blipFill>
        <p:spPr>
          <a:xfrm>
            <a:off x="0" y="306550"/>
            <a:ext cx="9144000" cy="4530388"/>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pic>
        <p:nvPicPr>
          <p:cNvPr id="241" name="Google Shape;241;p45"/>
          <p:cNvPicPr preferRelativeResize="0"/>
          <p:nvPr/>
        </p:nvPicPr>
        <p:blipFill>
          <a:blip r:embed="rId3">
            <a:alphaModFix/>
          </a:blip>
          <a:stretch>
            <a:fillRect/>
          </a:stretch>
        </p:blipFill>
        <p:spPr>
          <a:xfrm>
            <a:off x="0" y="152250"/>
            <a:ext cx="9143999" cy="4498729"/>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pic>
        <p:nvPicPr>
          <p:cNvPr id="246" name="Google Shape;246;p46"/>
          <p:cNvPicPr preferRelativeResize="0"/>
          <p:nvPr/>
        </p:nvPicPr>
        <p:blipFill>
          <a:blip r:embed="rId3">
            <a:alphaModFix/>
          </a:blip>
          <a:stretch>
            <a:fillRect/>
          </a:stretch>
        </p:blipFill>
        <p:spPr>
          <a:xfrm>
            <a:off x="19675" y="316300"/>
            <a:ext cx="9104650" cy="45109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pic>
        <p:nvPicPr>
          <p:cNvPr id="251" name="Google Shape;251;p47"/>
          <p:cNvPicPr preferRelativeResize="0"/>
          <p:nvPr/>
        </p:nvPicPr>
        <p:blipFill rotWithShape="1">
          <a:blip r:embed="rId3">
            <a:alphaModFix/>
          </a:blip>
          <a:srcRect b="0" l="-5620" r="5620" t="0"/>
          <a:stretch/>
        </p:blipFill>
        <p:spPr>
          <a:xfrm>
            <a:off x="1439151" y="82100"/>
            <a:ext cx="6265701" cy="51435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pic>
        <p:nvPicPr>
          <p:cNvPr id="256" name="Google Shape;256;p48"/>
          <p:cNvPicPr preferRelativeResize="0"/>
          <p:nvPr/>
        </p:nvPicPr>
        <p:blipFill>
          <a:blip r:embed="rId3">
            <a:alphaModFix/>
          </a:blip>
          <a:stretch>
            <a:fillRect/>
          </a:stretch>
        </p:blipFill>
        <p:spPr>
          <a:xfrm>
            <a:off x="1439125" y="57500"/>
            <a:ext cx="6265731" cy="51435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pic>
        <p:nvPicPr>
          <p:cNvPr id="261" name="Google Shape;261;p49"/>
          <p:cNvPicPr preferRelativeResize="0"/>
          <p:nvPr/>
        </p:nvPicPr>
        <p:blipFill>
          <a:blip r:embed="rId3">
            <a:alphaModFix/>
          </a:blip>
          <a:stretch>
            <a:fillRect/>
          </a:stretch>
        </p:blipFill>
        <p:spPr>
          <a:xfrm>
            <a:off x="1360350" y="0"/>
            <a:ext cx="6270908" cy="51435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pic>
        <p:nvPicPr>
          <p:cNvPr id="266" name="Google Shape;266;p50"/>
          <p:cNvPicPr preferRelativeResize="0"/>
          <p:nvPr/>
        </p:nvPicPr>
        <p:blipFill>
          <a:blip r:embed="rId3">
            <a:alphaModFix/>
          </a:blip>
          <a:stretch>
            <a:fillRect/>
          </a:stretch>
        </p:blipFill>
        <p:spPr>
          <a:xfrm>
            <a:off x="456225" y="86700"/>
            <a:ext cx="5662290" cy="5056801"/>
          </a:xfrm>
          <a:prstGeom prst="rect">
            <a:avLst/>
          </a:prstGeom>
          <a:noFill/>
          <a:ln>
            <a:noFill/>
          </a:ln>
        </p:spPr>
      </p:pic>
      <p:sp>
        <p:nvSpPr>
          <p:cNvPr id="267" name="Google Shape;267;p50"/>
          <p:cNvSpPr txBox="1"/>
          <p:nvPr/>
        </p:nvSpPr>
        <p:spPr>
          <a:xfrm>
            <a:off x="6207675" y="3678625"/>
            <a:ext cx="2758800" cy="119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rPr>
              <a:t>Image Reference:</a:t>
            </a:r>
            <a:endParaRPr sz="1800">
              <a:solidFill>
                <a:schemeClr val="dk2"/>
              </a:solidFill>
            </a:endParaRPr>
          </a:p>
          <a:p>
            <a:pPr indent="0" lvl="0" marL="0" rtl="0" algn="l">
              <a:spcBef>
                <a:spcPts val="0"/>
              </a:spcBef>
              <a:spcAft>
                <a:spcPts val="0"/>
              </a:spcAft>
              <a:buNone/>
            </a:pPr>
            <a:r>
              <a:rPr lang="en" sz="1300">
                <a:solidFill>
                  <a:schemeClr val="dk2"/>
                </a:solidFill>
              </a:rPr>
              <a:t>https://www.sightseeingworld.com/en/san-francisco-tour-map</a:t>
            </a:r>
            <a:endParaRPr sz="1300">
              <a:solidFill>
                <a:schemeClr val="dk2"/>
              </a:solidFill>
            </a:endParaRPr>
          </a:p>
        </p:txBody>
      </p:sp>
      <p:sp>
        <p:nvSpPr>
          <p:cNvPr id="268" name="Google Shape;268;p50"/>
          <p:cNvSpPr txBox="1"/>
          <p:nvPr/>
        </p:nvSpPr>
        <p:spPr>
          <a:xfrm>
            <a:off x="6256950" y="451625"/>
            <a:ext cx="2586600" cy="290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u="sng">
                <a:solidFill>
                  <a:schemeClr val="dk2"/>
                </a:solidFill>
              </a:rPr>
              <a:t>Incidents coincide with local tourist spots due to higher traffic of people in the area. </a:t>
            </a:r>
            <a:endParaRPr sz="1800" u="sng">
              <a:solidFill>
                <a:schemeClr val="dk2"/>
              </a:solidFill>
            </a:endParaRPr>
          </a:p>
          <a:p>
            <a:pPr indent="0" lvl="0" marL="0" rtl="0" algn="l">
              <a:spcBef>
                <a:spcPts val="0"/>
              </a:spcBef>
              <a:spcAft>
                <a:spcPts val="0"/>
              </a:spcAft>
              <a:buNone/>
            </a:pPr>
            <a:r>
              <a:t/>
            </a:r>
            <a:endParaRPr sz="1800" u="sng">
              <a:solidFill>
                <a:schemeClr val="dk2"/>
              </a:solidFill>
            </a:endParaRPr>
          </a:p>
          <a:p>
            <a:pPr indent="0" lvl="0" marL="0" rtl="0" algn="l">
              <a:spcBef>
                <a:spcPts val="0"/>
              </a:spcBef>
              <a:spcAft>
                <a:spcPts val="0"/>
              </a:spcAft>
              <a:buNone/>
            </a:pPr>
            <a:r>
              <a:rPr lang="en" sz="1800">
                <a:solidFill>
                  <a:schemeClr val="dk2"/>
                </a:solidFill>
              </a:rPr>
              <a:t>Especially in Union Square (Tenderloin/SoMA District</a:t>
            </a:r>
            <a:endParaRPr sz="1800">
              <a:solidFill>
                <a:schemeClr val="dk2"/>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pic>
        <p:nvPicPr>
          <p:cNvPr id="273" name="Google Shape;273;p51"/>
          <p:cNvPicPr preferRelativeResize="0"/>
          <p:nvPr/>
        </p:nvPicPr>
        <p:blipFill>
          <a:blip r:embed="rId3">
            <a:alphaModFix/>
          </a:blip>
          <a:stretch>
            <a:fillRect/>
          </a:stretch>
        </p:blipFill>
        <p:spPr>
          <a:xfrm>
            <a:off x="0" y="0"/>
            <a:ext cx="9143999" cy="4537396"/>
          </a:xfrm>
          <a:prstGeom prst="rect">
            <a:avLst/>
          </a:prstGeom>
          <a:noFill/>
          <a:ln>
            <a:noFill/>
          </a:ln>
        </p:spPr>
      </p:pic>
      <p:sp>
        <p:nvSpPr>
          <p:cNvPr id="274" name="Google Shape;274;p51"/>
          <p:cNvSpPr txBox="1"/>
          <p:nvPr/>
        </p:nvSpPr>
        <p:spPr>
          <a:xfrm>
            <a:off x="0" y="4537400"/>
            <a:ext cx="9144000" cy="6156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dk1"/>
              </a:buClr>
              <a:buSzPts val="1400"/>
              <a:buChar char="●"/>
            </a:pPr>
            <a:r>
              <a:rPr lang="en">
                <a:solidFill>
                  <a:srgbClr val="980000"/>
                </a:solidFill>
              </a:rPr>
              <a:t>Hypothesis:</a:t>
            </a:r>
            <a:r>
              <a:rPr lang="en" sz="1200">
                <a:solidFill>
                  <a:srgbClr val="980000"/>
                </a:solidFill>
              </a:rPr>
              <a:t> </a:t>
            </a:r>
            <a:r>
              <a:rPr lang="en">
                <a:solidFill>
                  <a:schemeClr val="dk1"/>
                </a:solidFill>
              </a:rPr>
              <a:t>Larceny Theft trend follows the Median Housing Price pattern =&gt; an increase in prices (ex., housing prices) provokes individuals to steal.</a:t>
            </a:r>
            <a:endParaRPr>
              <a:solidFill>
                <a:schemeClr val="dk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 Cleaning</a:t>
            </a:r>
            <a:endParaRPr/>
          </a:p>
        </p:txBody>
      </p:sp>
      <p:sp>
        <p:nvSpPr>
          <p:cNvPr id="74" name="Google Shape;74;p1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Crime Data </a:t>
            </a:r>
            <a:endParaRPr/>
          </a:p>
          <a:p>
            <a:pPr indent="-317500" lvl="1" marL="914400" rtl="0" algn="l">
              <a:spcBef>
                <a:spcPts val="0"/>
              </a:spcBef>
              <a:spcAft>
                <a:spcPts val="0"/>
              </a:spcAft>
              <a:buSzPts val="1400"/>
              <a:buChar char="○"/>
            </a:pPr>
            <a:r>
              <a:rPr lang="en"/>
              <a:t>2003 - May 2018 and 2018 - 2023</a:t>
            </a:r>
            <a:endParaRPr/>
          </a:p>
          <a:p>
            <a:pPr indent="-317500" lvl="1" marL="914400" rtl="0" algn="l">
              <a:spcBef>
                <a:spcPts val="0"/>
              </a:spcBef>
              <a:spcAft>
                <a:spcPts val="0"/>
              </a:spcAft>
              <a:buSzPts val="1400"/>
              <a:buChar char="○"/>
            </a:pPr>
            <a:r>
              <a:rPr lang="en"/>
              <a:t>Drop Unnecessary Columns</a:t>
            </a:r>
            <a:endParaRPr/>
          </a:p>
          <a:p>
            <a:pPr indent="-317500" lvl="1" marL="914400" rtl="0" algn="l">
              <a:spcBef>
                <a:spcPts val="0"/>
              </a:spcBef>
              <a:spcAft>
                <a:spcPts val="0"/>
              </a:spcAft>
              <a:buSzPts val="1400"/>
              <a:buChar char="○"/>
            </a:pPr>
            <a:r>
              <a:rPr lang="en"/>
              <a:t>Null values checked, kept some columns with missing values to preserve information</a:t>
            </a:r>
            <a:endParaRPr/>
          </a:p>
          <a:p>
            <a:pPr indent="-317500" lvl="1" marL="914400" rtl="0" algn="l">
              <a:spcBef>
                <a:spcPts val="0"/>
              </a:spcBef>
              <a:spcAft>
                <a:spcPts val="0"/>
              </a:spcAft>
              <a:buSzPts val="1400"/>
              <a:buChar char="○"/>
            </a:pPr>
            <a:r>
              <a:rPr lang="en"/>
              <a:t>Fix Datetime type</a:t>
            </a:r>
            <a:endParaRPr/>
          </a:p>
          <a:p>
            <a:pPr indent="-317500" lvl="1" marL="914400" rtl="0" algn="l">
              <a:spcBef>
                <a:spcPts val="0"/>
              </a:spcBef>
              <a:spcAft>
                <a:spcPts val="0"/>
              </a:spcAft>
              <a:buSzPts val="1400"/>
              <a:buChar char="○"/>
            </a:pPr>
            <a:r>
              <a:rPr lang="en"/>
              <a:t>Removed 2018 data from 2003-May 2018 data to prevent overlap</a:t>
            </a:r>
            <a:endParaRPr/>
          </a:p>
          <a:p>
            <a:pPr indent="-317500" lvl="1" marL="914400" rtl="0" algn="l">
              <a:spcBef>
                <a:spcPts val="0"/>
              </a:spcBef>
              <a:spcAft>
                <a:spcPts val="0"/>
              </a:spcAft>
              <a:buSzPts val="1400"/>
              <a:buChar char="○"/>
            </a:pPr>
            <a:r>
              <a:rPr lang="en"/>
              <a:t>Filter out incorrect longitude/latitude, few records dropped</a:t>
            </a:r>
            <a:endParaRPr/>
          </a:p>
          <a:p>
            <a:pPr indent="-317500" lvl="1" marL="914400" rtl="0" algn="l">
              <a:spcBef>
                <a:spcPts val="0"/>
              </a:spcBef>
              <a:spcAft>
                <a:spcPts val="0"/>
              </a:spcAft>
              <a:buSzPts val="1400"/>
              <a:buChar char="○"/>
            </a:pPr>
            <a:r>
              <a:rPr lang="en"/>
              <a:t>Add GeoSpatial Data for Neighborhood GPS bounding boxes → For assigning crimes to certain neighborhoods based on Lat/Long</a:t>
            </a:r>
            <a:endParaRPr/>
          </a:p>
          <a:p>
            <a:pPr indent="-317500" lvl="1" marL="914400" rtl="0" algn="l">
              <a:spcBef>
                <a:spcPts val="0"/>
              </a:spcBef>
              <a:spcAft>
                <a:spcPts val="0"/>
              </a:spcAft>
              <a:buSzPts val="1400"/>
              <a:buChar char="○"/>
            </a:pPr>
            <a:r>
              <a:rPr lang="en"/>
              <a:t>Merged the now 2003-2017 data and 2018-2023 data by ensuring the column orders and names matched</a:t>
            </a:r>
            <a:endParaRPr/>
          </a:p>
          <a:p>
            <a:pPr indent="-317500" lvl="1" marL="914400" rtl="0" algn="l">
              <a:spcBef>
                <a:spcPts val="0"/>
              </a:spcBef>
              <a:spcAft>
                <a:spcPts val="0"/>
              </a:spcAft>
              <a:buSzPts val="1400"/>
              <a:buChar char="○"/>
            </a:pPr>
            <a:r>
              <a:rPr lang="en"/>
              <a:t>Attemped to impute some records with missing ‘Incident Category’ using a mapping from the ‘Incident Code’ column, dropped some records. </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pic>
        <p:nvPicPr>
          <p:cNvPr id="279" name="Google Shape;279;p52"/>
          <p:cNvPicPr preferRelativeResize="0"/>
          <p:nvPr/>
        </p:nvPicPr>
        <p:blipFill>
          <a:blip r:embed="rId3">
            <a:alphaModFix/>
          </a:blip>
          <a:stretch>
            <a:fillRect/>
          </a:stretch>
        </p:blipFill>
        <p:spPr>
          <a:xfrm>
            <a:off x="0" y="0"/>
            <a:ext cx="9143999" cy="4537396"/>
          </a:xfrm>
          <a:prstGeom prst="rect">
            <a:avLst/>
          </a:prstGeom>
          <a:noFill/>
          <a:ln>
            <a:noFill/>
          </a:ln>
        </p:spPr>
      </p:pic>
      <p:sp>
        <p:nvSpPr>
          <p:cNvPr id="280" name="Google Shape;280;p52"/>
          <p:cNvSpPr txBox="1"/>
          <p:nvPr/>
        </p:nvSpPr>
        <p:spPr>
          <a:xfrm>
            <a:off x="0" y="4537400"/>
            <a:ext cx="9144000" cy="6156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dk1"/>
              </a:buClr>
              <a:buSzPts val="1400"/>
              <a:buChar char="●"/>
            </a:pPr>
            <a:r>
              <a:rPr lang="en">
                <a:solidFill>
                  <a:srgbClr val="980000"/>
                </a:solidFill>
              </a:rPr>
              <a:t>Hypothesis:</a:t>
            </a:r>
            <a:r>
              <a:rPr lang="en" sz="1200">
                <a:solidFill>
                  <a:srgbClr val="980000"/>
                </a:solidFill>
              </a:rPr>
              <a:t> </a:t>
            </a:r>
            <a:r>
              <a:rPr lang="en">
                <a:solidFill>
                  <a:schemeClr val="dk1"/>
                </a:solidFill>
              </a:rPr>
              <a:t>Assault rate trend doesn’t follow economic factors patterns. There was a noticeable drop at the end of 2017, two years before the pandemic, which requires further exploration with additional data.</a:t>
            </a:r>
            <a:endParaRPr>
              <a:solidFill>
                <a:schemeClr val="dk1"/>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pic>
        <p:nvPicPr>
          <p:cNvPr id="285" name="Google Shape;285;p53"/>
          <p:cNvPicPr preferRelativeResize="0"/>
          <p:nvPr/>
        </p:nvPicPr>
        <p:blipFill>
          <a:blip r:embed="rId3">
            <a:alphaModFix/>
          </a:blip>
          <a:stretch>
            <a:fillRect/>
          </a:stretch>
        </p:blipFill>
        <p:spPr>
          <a:xfrm>
            <a:off x="0" y="-12"/>
            <a:ext cx="9143999" cy="4537382"/>
          </a:xfrm>
          <a:prstGeom prst="rect">
            <a:avLst/>
          </a:prstGeom>
          <a:noFill/>
          <a:ln>
            <a:noFill/>
          </a:ln>
        </p:spPr>
      </p:pic>
      <p:sp>
        <p:nvSpPr>
          <p:cNvPr id="286" name="Google Shape;286;p53"/>
          <p:cNvSpPr txBox="1"/>
          <p:nvPr/>
        </p:nvSpPr>
        <p:spPr>
          <a:xfrm>
            <a:off x="0" y="4537400"/>
            <a:ext cx="9144000" cy="6156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dk1"/>
              </a:buClr>
              <a:buSzPts val="1400"/>
              <a:buChar char="●"/>
            </a:pPr>
            <a:r>
              <a:rPr lang="en">
                <a:solidFill>
                  <a:srgbClr val="980000"/>
                </a:solidFill>
              </a:rPr>
              <a:t>Hypothesis:</a:t>
            </a:r>
            <a:r>
              <a:rPr lang="en" sz="1200">
                <a:solidFill>
                  <a:srgbClr val="980000"/>
                </a:solidFill>
              </a:rPr>
              <a:t> </a:t>
            </a:r>
            <a:r>
              <a:rPr lang="en">
                <a:solidFill>
                  <a:schemeClr val="dk1"/>
                </a:solidFill>
              </a:rPr>
              <a:t>Drug Narcotic rate trend follows the Unemployment Rate pattern =&gt; individuals tend to use drugs while not having stable jobs, and on the opposite - occupied individuals are less involved in drugs.</a:t>
            </a:r>
            <a:endParaRPr>
              <a:solidFill>
                <a:schemeClr val="dk1"/>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54"/>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Proposition 47</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5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Proposition 47</a:t>
            </a:r>
            <a:endParaRPr/>
          </a:p>
        </p:txBody>
      </p:sp>
      <p:sp>
        <p:nvSpPr>
          <p:cNvPr id="297" name="Google Shape;297;p5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10000"/>
          </a:bodyPr>
          <a:lstStyle/>
          <a:p>
            <a:pPr indent="-342900" lvl="0" marL="457200" rtl="0" algn="l">
              <a:spcBef>
                <a:spcPts val="0"/>
              </a:spcBef>
              <a:spcAft>
                <a:spcPts val="0"/>
              </a:spcAft>
              <a:buSzPts val="1800"/>
              <a:buChar char="●"/>
            </a:pPr>
            <a:r>
              <a:rPr lang="en"/>
              <a:t>Proposition 47 (Prop 47) was a ballot measure passed by California voters on November 5, 2014. </a:t>
            </a:r>
            <a:endParaRPr/>
          </a:p>
          <a:p>
            <a:pPr indent="-342900" lvl="0" marL="457200" rtl="0" algn="l">
              <a:spcBef>
                <a:spcPts val="0"/>
              </a:spcBef>
              <a:spcAft>
                <a:spcPts val="0"/>
              </a:spcAft>
              <a:buSzPts val="1800"/>
              <a:buChar char="●"/>
            </a:pPr>
            <a:r>
              <a:rPr lang="en" u="sng"/>
              <a:t>Help ease prison crowding</a:t>
            </a:r>
            <a:endParaRPr u="sng"/>
          </a:p>
          <a:p>
            <a:pPr indent="-342900" lvl="0" marL="457200" rtl="0" algn="l">
              <a:spcBef>
                <a:spcPts val="0"/>
              </a:spcBef>
              <a:spcAft>
                <a:spcPts val="0"/>
              </a:spcAft>
              <a:buSzPts val="1800"/>
              <a:buChar char="●"/>
            </a:pPr>
            <a:r>
              <a:rPr lang="en" u="sng"/>
              <a:t>The law made some non-violent property crimes, where the value does not exceed $950, into misdemeanors.</a:t>
            </a:r>
            <a:endParaRPr u="sng"/>
          </a:p>
          <a:p>
            <a:pPr indent="-342900" lvl="0" marL="457200" rtl="0" algn="l">
              <a:spcBef>
                <a:spcPts val="0"/>
              </a:spcBef>
              <a:spcAft>
                <a:spcPts val="0"/>
              </a:spcAft>
              <a:buSzPts val="1800"/>
              <a:buChar char="●"/>
            </a:pPr>
            <a:r>
              <a:rPr lang="en"/>
              <a:t>Also includes other crimes such as:</a:t>
            </a:r>
            <a:endParaRPr/>
          </a:p>
          <a:p>
            <a:pPr indent="-317500" lvl="1" marL="914400" rtl="0" algn="l">
              <a:spcBef>
                <a:spcPts val="0"/>
              </a:spcBef>
              <a:spcAft>
                <a:spcPts val="0"/>
              </a:spcAft>
              <a:buSzPts val="1400"/>
              <a:buChar char="○"/>
            </a:pPr>
            <a:r>
              <a:rPr lang="en"/>
              <a:t>Possession of a Controlled Substance</a:t>
            </a:r>
            <a:endParaRPr/>
          </a:p>
          <a:p>
            <a:pPr indent="-317500" lvl="1" marL="914400" rtl="0" algn="l">
              <a:spcBef>
                <a:spcPts val="0"/>
              </a:spcBef>
              <a:spcAft>
                <a:spcPts val="0"/>
              </a:spcAft>
              <a:buSzPts val="1400"/>
              <a:buChar char="○"/>
            </a:pPr>
            <a:r>
              <a:rPr lang="en"/>
              <a:t>Possession of Stolen Property</a:t>
            </a:r>
            <a:endParaRPr/>
          </a:p>
          <a:p>
            <a:pPr indent="-317500" lvl="1" marL="914400" rtl="0" algn="l">
              <a:spcBef>
                <a:spcPts val="0"/>
              </a:spcBef>
              <a:spcAft>
                <a:spcPts val="0"/>
              </a:spcAft>
              <a:buSzPts val="1400"/>
              <a:buChar char="○"/>
            </a:pPr>
            <a:r>
              <a:rPr lang="en"/>
              <a:t>Bad Checks</a:t>
            </a:r>
            <a:endParaRPr/>
          </a:p>
          <a:p>
            <a:pPr indent="-342900" lvl="0" marL="457200" rtl="0" algn="l">
              <a:spcBef>
                <a:spcPts val="0"/>
              </a:spcBef>
              <a:spcAft>
                <a:spcPts val="0"/>
              </a:spcAft>
              <a:buSzPts val="1800"/>
              <a:buChar char="●"/>
            </a:pPr>
            <a:r>
              <a:rPr lang="en" u="sng"/>
              <a:t>Misdemeanor:</a:t>
            </a:r>
            <a:endParaRPr u="sng"/>
          </a:p>
          <a:p>
            <a:pPr indent="-317500" lvl="1" marL="914400" rtl="0" algn="l">
              <a:spcBef>
                <a:spcPts val="0"/>
              </a:spcBef>
              <a:spcAft>
                <a:spcPts val="0"/>
              </a:spcAft>
              <a:buSzPts val="1400"/>
              <a:buChar char="○"/>
            </a:pPr>
            <a:r>
              <a:rPr lang="en" u="sng"/>
              <a:t>$1000 fine</a:t>
            </a:r>
            <a:endParaRPr u="sng"/>
          </a:p>
          <a:p>
            <a:pPr indent="-317500" lvl="1" marL="914400" rtl="0" algn="l">
              <a:spcBef>
                <a:spcPts val="0"/>
              </a:spcBef>
              <a:spcAft>
                <a:spcPts val="0"/>
              </a:spcAft>
              <a:buSzPts val="1400"/>
              <a:buChar char="○"/>
            </a:pPr>
            <a:r>
              <a:rPr lang="en" u="sng"/>
              <a:t>Jail term of 1 year or less</a:t>
            </a:r>
            <a:endParaRPr u="sng"/>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pic>
        <p:nvPicPr>
          <p:cNvPr id="302" name="Google Shape;302;p56"/>
          <p:cNvPicPr preferRelativeResize="0"/>
          <p:nvPr/>
        </p:nvPicPr>
        <p:blipFill>
          <a:blip r:embed="rId3">
            <a:alphaModFix/>
          </a:blip>
          <a:stretch>
            <a:fillRect/>
          </a:stretch>
        </p:blipFill>
        <p:spPr>
          <a:xfrm>
            <a:off x="0" y="576325"/>
            <a:ext cx="9143999" cy="2989384"/>
          </a:xfrm>
          <a:prstGeom prst="rect">
            <a:avLst/>
          </a:prstGeom>
          <a:noFill/>
          <a:ln>
            <a:noFill/>
          </a:ln>
        </p:spPr>
      </p:pic>
      <p:sp>
        <p:nvSpPr>
          <p:cNvPr id="303" name="Google Shape;303;p56"/>
          <p:cNvSpPr txBox="1"/>
          <p:nvPr/>
        </p:nvSpPr>
        <p:spPr>
          <a:xfrm>
            <a:off x="2448750" y="173975"/>
            <a:ext cx="4246500" cy="446400"/>
          </a:xfrm>
          <a:prstGeom prst="rect">
            <a:avLst/>
          </a:prstGeom>
          <a:noFill/>
          <a:ln>
            <a:noFill/>
          </a:ln>
        </p:spPr>
        <p:txBody>
          <a:bodyPr anchorCtr="0" anchor="t" bIns="91425" lIns="91425" spcFirstLastPara="1" rIns="91425" wrap="square" tIns="91425">
            <a:spAutoFit/>
          </a:bodyPr>
          <a:lstStyle/>
          <a:p>
            <a:pPr indent="0" lvl="0" marL="0" rtl="0" algn="ctr">
              <a:lnSpc>
                <a:spcPct val="200000"/>
              </a:lnSpc>
              <a:spcBef>
                <a:spcPts val="900"/>
              </a:spcBef>
              <a:spcAft>
                <a:spcPts val="900"/>
              </a:spcAft>
              <a:buNone/>
            </a:pPr>
            <a:r>
              <a:rPr lang="en" sz="1700">
                <a:solidFill>
                  <a:schemeClr val="dk1"/>
                </a:solidFill>
              </a:rPr>
              <a:t>California Proposition 47 impact</a:t>
            </a:r>
            <a:endParaRPr sz="1700">
              <a:solidFill>
                <a:schemeClr val="dk1"/>
              </a:solidFill>
            </a:endParaRPr>
          </a:p>
        </p:txBody>
      </p:sp>
      <p:sp>
        <p:nvSpPr>
          <p:cNvPr id="304" name="Google Shape;304;p56"/>
          <p:cNvSpPr txBox="1"/>
          <p:nvPr/>
        </p:nvSpPr>
        <p:spPr>
          <a:xfrm>
            <a:off x="59850" y="3826675"/>
            <a:ext cx="9084300" cy="1000500"/>
          </a:xfrm>
          <a:prstGeom prst="rect">
            <a:avLst/>
          </a:prstGeom>
          <a:noFill/>
          <a:ln>
            <a:noFill/>
          </a:ln>
        </p:spPr>
        <p:txBody>
          <a:bodyPr anchorCtr="0" anchor="t" bIns="91425" lIns="91425" spcFirstLastPara="1" rIns="91425" wrap="square" tIns="91425">
            <a:spAutoFit/>
          </a:bodyPr>
          <a:lstStyle/>
          <a:p>
            <a:pPr indent="-311150" lvl="0" marL="457200" rtl="0" algn="l">
              <a:spcBef>
                <a:spcPts val="0"/>
              </a:spcBef>
              <a:spcAft>
                <a:spcPts val="0"/>
              </a:spcAft>
              <a:buSzPts val="1300"/>
              <a:buChar char="●"/>
            </a:pPr>
            <a:r>
              <a:rPr lang="en" sz="1300"/>
              <a:t>Prop 47, passed in November 2014, did not significantly increase larceny theft in the years immediately following. </a:t>
            </a:r>
            <a:endParaRPr sz="1300"/>
          </a:p>
          <a:p>
            <a:pPr indent="0" lvl="0" marL="457200" rtl="0" algn="l">
              <a:spcBef>
                <a:spcPts val="0"/>
              </a:spcBef>
              <a:spcAft>
                <a:spcPts val="0"/>
              </a:spcAft>
              <a:buNone/>
            </a:pPr>
            <a:r>
              <a:t/>
            </a:r>
            <a:endParaRPr sz="1300"/>
          </a:p>
          <a:p>
            <a:pPr indent="-311150" lvl="0" marL="457200" rtl="0" algn="l">
              <a:spcBef>
                <a:spcPts val="0"/>
              </a:spcBef>
              <a:spcAft>
                <a:spcPts val="0"/>
              </a:spcAft>
              <a:buClr>
                <a:schemeClr val="dk1"/>
              </a:buClr>
              <a:buSzPts val="1300"/>
              <a:buChar char="●"/>
            </a:pPr>
            <a:r>
              <a:rPr lang="en">
                <a:solidFill>
                  <a:srgbClr val="980000"/>
                </a:solidFill>
              </a:rPr>
              <a:t>Hypothesis: </a:t>
            </a:r>
            <a:r>
              <a:rPr lang="en" sz="1300">
                <a:solidFill>
                  <a:schemeClr val="dk1"/>
                </a:solidFill>
              </a:rPr>
              <a:t>it may have contributed to the rise in theft during 2020-2022. After this peak, larceny rates in San Francisco returned to around pre-2020 levels (but still fairly high)</a:t>
            </a:r>
            <a:r>
              <a:rPr lang="en" sz="1300">
                <a:solidFill>
                  <a:srgbClr val="980000"/>
                </a:solidFill>
              </a:rPr>
              <a:t>.</a:t>
            </a:r>
            <a:endParaRPr sz="1300">
              <a:solidFill>
                <a:srgbClr val="980000"/>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5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Conclusion / Community Contribution</a:t>
            </a:r>
            <a:endParaRPr/>
          </a:p>
        </p:txBody>
      </p:sp>
      <p:sp>
        <p:nvSpPr>
          <p:cNvPr id="310" name="Google Shape;310;p5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SzPts val="1400"/>
              <a:buChar char="●"/>
            </a:pPr>
            <a:r>
              <a:rPr lang="en" sz="1400"/>
              <a:t>Another look at Prop 47:</a:t>
            </a:r>
            <a:endParaRPr sz="1400"/>
          </a:p>
          <a:p>
            <a:pPr indent="-317500" lvl="1" marL="914400" rtl="0" algn="l">
              <a:spcBef>
                <a:spcPts val="0"/>
              </a:spcBef>
              <a:spcAft>
                <a:spcPts val="0"/>
              </a:spcAft>
              <a:buSzPts val="1400"/>
              <a:buChar char="○"/>
            </a:pPr>
            <a:r>
              <a:rPr lang="en"/>
              <a:t>Made it easier for people to shoplift without any consequences</a:t>
            </a:r>
            <a:endParaRPr/>
          </a:p>
          <a:p>
            <a:pPr indent="-317500" lvl="1" marL="914400" rtl="0" algn="l">
              <a:spcBef>
                <a:spcPts val="0"/>
              </a:spcBef>
              <a:spcAft>
                <a:spcPts val="0"/>
              </a:spcAft>
              <a:buSzPts val="1400"/>
              <a:buChar char="○"/>
            </a:pPr>
            <a:r>
              <a:rPr lang="en"/>
              <a:t>If they have stolen thousands of dollars before hand and gets caught once</a:t>
            </a:r>
            <a:endParaRPr/>
          </a:p>
          <a:p>
            <a:pPr indent="-317500" lvl="2" marL="1371600" rtl="0" algn="l">
              <a:spcBef>
                <a:spcPts val="0"/>
              </a:spcBef>
              <a:spcAft>
                <a:spcPts val="0"/>
              </a:spcAft>
              <a:buSzPts val="1400"/>
              <a:buChar char="■"/>
            </a:pPr>
            <a:r>
              <a:rPr lang="en"/>
              <a:t>Only has to pay one $1000 fine</a:t>
            </a:r>
            <a:endParaRPr/>
          </a:p>
          <a:p>
            <a:pPr indent="-317500" lvl="2" marL="1371600" rtl="0" algn="l">
              <a:spcBef>
                <a:spcPts val="0"/>
              </a:spcBef>
              <a:spcAft>
                <a:spcPts val="0"/>
              </a:spcAft>
              <a:buSzPts val="1400"/>
              <a:buChar char="■"/>
            </a:pPr>
            <a:r>
              <a:rPr lang="en"/>
              <a:t>Very lucrative for criminals who take use of Prop 47</a:t>
            </a:r>
            <a:endParaRPr/>
          </a:p>
          <a:p>
            <a:pPr indent="-317500" lvl="0" marL="457200" rtl="0" algn="l">
              <a:spcBef>
                <a:spcPts val="0"/>
              </a:spcBef>
              <a:spcAft>
                <a:spcPts val="0"/>
              </a:spcAft>
              <a:buSzPts val="1400"/>
              <a:buChar char="●"/>
            </a:pPr>
            <a:r>
              <a:rPr lang="en" sz="1400"/>
              <a:t>What if we stationed more police and patrol routes?</a:t>
            </a:r>
            <a:endParaRPr sz="1400"/>
          </a:p>
          <a:p>
            <a:pPr indent="-317500" lvl="1" marL="914400" rtl="0" algn="l">
              <a:spcBef>
                <a:spcPts val="0"/>
              </a:spcBef>
              <a:spcAft>
                <a:spcPts val="0"/>
              </a:spcAft>
              <a:buSzPts val="1400"/>
              <a:buChar char="○"/>
            </a:pPr>
            <a:r>
              <a:rPr lang="en"/>
              <a:t>Even though police are stationed near tourist spots, shoplifting will still happen because the legal system made it very easy to do so with diminished consequences.</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5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t>Conclusion / Community Contribution</a:t>
            </a:r>
            <a:endParaRPr/>
          </a:p>
        </p:txBody>
      </p:sp>
      <p:sp>
        <p:nvSpPr>
          <p:cNvPr id="316" name="Google Shape;316;p58"/>
          <p:cNvSpPr txBox="1"/>
          <p:nvPr>
            <p:ph idx="1" type="body"/>
          </p:nvPr>
        </p:nvSpPr>
        <p:spPr>
          <a:xfrm>
            <a:off x="311700" y="1152475"/>
            <a:ext cx="4696500" cy="3416400"/>
          </a:xfrm>
          <a:prstGeom prst="rect">
            <a:avLst/>
          </a:prstGeom>
        </p:spPr>
        <p:txBody>
          <a:bodyPr anchorCtr="0" anchor="t" bIns="91425" lIns="91425" spcFirstLastPara="1" rIns="91425" wrap="square" tIns="91425">
            <a:normAutofit/>
          </a:bodyPr>
          <a:lstStyle/>
          <a:p>
            <a:pPr indent="-304800" lvl="0" marL="457200" rtl="0" algn="l">
              <a:spcBef>
                <a:spcPts val="0"/>
              </a:spcBef>
              <a:spcAft>
                <a:spcPts val="0"/>
              </a:spcAft>
              <a:buSzPts val="1200"/>
              <a:buChar char="●"/>
            </a:pPr>
            <a:r>
              <a:rPr b="1" lang="en" sz="1200" u="sng"/>
              <a:t>The legal system MUST be changed.</a:t>
            </a:r>
            <a:endParaRPr b="1" sz="1200" u="sng"/>
          </a:p>
          <a:p>
            <a:pPr indent="-304800" lvl="1" marL="914400" rtl="0" algn="l">
              <a:spcBef>
                <a:spcPts val="0"/>
              </a:spcBef>
              <a:spcAft>
                <a:spcPts val="0"/>
              </a:spcAft>
              <a:buSzPts val="1200"/>
              <a:buChar char="○"/>
            </a:pPr>
            <a:r>
              <a:rPr lang="en" sz="1200"/>
              <a:t>IDEA: Use negative reinforcement such as incarceration</a:t>
            </a:r>
            <a:endParaRPr sz="1200"/>
          </a:p>
          <a:p>
            <a:pPr indent="-304800" lvl="2" marL="1371600" rtl="0" algn="l">
              <a:spcBef>
                <a:spcPts val="0"/>
              </a:spcBef>
              <a:spcAft>
                <a:spcPts val="0"/>
              </a:spcAft>
              <a:buSzPts val="1200"/>
              <a:buChar char="■"/>
            </a:pPr>
            <a:r>
              <a:rPr lang="en" sz="1200"/>
              <a:t>Prop 47 must be revised or looked at again</a:t>
            </a:r>
            <a:endParaRPr sz="1200"/>
          </a:p>
          <a:p>
            <a:pPr indent="-304800" lvl="2" marL="1371600" rtl="0" algn="l">
              <a:spcBef>
                <a:spcPts val="0"/>
              </a:spcBef>
              <a:spcAft>
                <a:spcPts val="0"/>
              </a:spcAft>
              <a:buSzPts val="1200"/>
              <a:buChar char="■"/>
            </a:pPr>
            <a:r>
              <a:rPr lang="en" sz="1200"/>
              <a:t>Prop 47 initially introduced for prison crowding.</a:t>
            </a:r>
            <a:endParaRPr sz="1200"/>
          </a:p>
          <a:p>
            <a:pPr indent="-304800" lvl="2" marL="1371600" rtl="0" algn="l">
              <a:spcBef>
                <a:spcPts val="0"/>
              </a:spcBef>
              <a:spcAft>
                <a:spcPts val="0"/>
              </a:spcAft>
              <a:buSzPts val="1200"/>
              <a:buChar char="■"/>
            </a:pPr>
            <a:r>
              <a:rPr lang="en" sz="1200"/>
              <a:t>If prisons are not full then why not incarcerate shoplifters?</a:t>
            </a:r>
            <a:endParaRPr sz="1200"/>
          </a:p>
          <a:p>
            <a:pPr indent="-304800" lvl="3" marL="1828800" rtl="0" algn="l">
              <a:spcBef>
                <a:spcPts val="0"/>
              </a:spcBef>
              <a:spcAft>
                <a:spcPts val="0"/>
              </a:spcAft>
              <a:buSzPts val="1200"/>
              <a:buChar char="●"/>
            </a:pPr>
            <a:r>
              <a:rPr lang="en" sz="1200"/>
              <a:t>Will discourage other shoplifters</a:t>
            </a:r>
            <a:endParaRPr sz="1200"/>
          </a:p>
          <a:p>
            <a:pPr indent="-304800" lvl="2" marL="1371600" rtl="0" algn="l">
              <a:spcBef>
                <a:spcPts val="0"/>
              </a:spcBef>
              <a:spcAft>
                <a:spcPts val="0"/>
              </a:spcAft>
              <a:buSzPts val="1200"/>
              <a:buChar char="■"/>
            </a:pPr>
            <a:r>
              <a:rPr lang="en" sz="1200"/>
              <a:t>If prisons are full?</a:t>
            </a:r>
            <a:endParaRPr sz="1200"/>
          </a:p>
          <a:p>
            <a:pPr indent="-304800" lvl="3" marL="1828800" rtl="0" algn="l">
              <a:spcBef>
                <a:spcPts val="0"/>
              </a:spcBef>
              <a:spcAft>
                <a:spcPts val="0"/>
              </a:spcAft>
              <a:buSzPts val="1200"/>
              <a:buChar char="●"/>
            </a:pPr>
            <a:r>
              <a:rPr lang="en" sz="1200"/>
              <a:t>Spend tax money on prison expansion</a:t>
            </a:r>
            <a:endParaRPr sz="1200"/>
          </a:p>
          <a:p>
            <a:pPr indent="-304800" lvl="0" marL="457200" rtl="0" algn="l">
              <a:spcBef>
                <a:spcPts val="0"/>
              </a:spcBef>
              <a:spcAft>
                <a:spcPts val="0"/>
              </a:spcAft>
              <a:buSzPts val="1200"/>
              <a:buChar char="●"/>
            </a:pPr>
            <a:r>
              <a:rPr lang="en" sz="1200"/>
              <a:t>Otherwise San Francisco will be rampant with crime everywhere and authorities could not enforce anything.</a:t>
            </a:r>
            <a:endParaRPr sz="1200"/>
          </a:p>
        </p:txBody>
      </p:sp>
      <p:pic>
        <p:nvPicPr>
          <p:cNvPr id="317" name="Google Shape;317;p58"/>
          <p:cNvPicPr preferRelativeResize="0"/>
          <p:nvPr/>
        </p:nvPicPr>
        <p:blipFill>
          <a:blip r:embed="rId3">
            <a:alphaModFix/>
          </a:blip>
          <a:stretch>
            <a:fillRect/>
          </a:stretch>
        </p:blipFill>
        <p:spPr>
          <a:xfrm>
            <a:off x="5008200" y="1405139"/>
            <a:ext cx="3824100" cy="2741911"/>
          </a:xfrm>
          <a:prstGeom prst="rect">
            <a:avLst/>
          </a:prstGeom>
          <a:noFill/>
          <a:ln>
            <a:noFill/>
          </a:ln>
        </p:spPr>
      </p:pic>
      <p:sp>
        <p:nvSpPr>
          <p:cNvPr id="318" name="Google Shape;318;p58"/>
          <p:cNvSpPr txBox="1"/>
          <p:nvPr/>
        </p:nvSpPr>
        <p:spPr>
          <a:xfrm>
            <a:off x="5612575" y="4291375"/>
            <a:ext cx="2785800" cy="73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rPr>
              <a:t>Image Reference: </a:t>
            </a:r>
            <a:r>
              <a:rPr lang="en" sz="900">
                <a:solidFill>
                  <a:schemeClr val="dk2"/>
                </a:solidFill>
              </a:rPr>
              <a:t>https://www.sfsheriff.com/services/jail-services/current-and-historical-jail-data/jail-data-2019-2023</a:t>
            </a:r>
            <a:endParaRPr sz="900">
              <a:solidFill>
                <a:schemeClr val="dk2"/>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5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Conclusion / Community Contribution</a:t>
            </a:r>
            <a:endParaRPr/>
          </a:p>
        </p:txBody>
      </p:sp>
      <p:sp>
        <p:nvSpPr>
          <p:cNvPr id="324" name="Google Shape;324;p5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04800" lvl="0" marL="457200" rtl="0" algn="l">
              <a:lnSpc>
                <a:spcPct val="200000"/>
              </a:lnSpc>
              <a:spcBef>
                <a:spcPts val="900"/>
              </a:spcBef>
              <a:spcAft>
                <a:spcPts val="0"/>
              </a:spcAft>
              <a:buClr>
                <a:schemeClr val="dk1"/>
              </a:buClr>
              <a:buSzPts val="1200"/>
              <a:buChar char="●"/>
            </a:pPr>
            <a:r>
              <a:rPr lang="en" sz="1200">
                <a:solidFill>
                  <a:schemeClr val="dk1"/>
                </a:solidFill>
              </a:rPr>
              <a:t>Data exploration and mining into the nature of incidents in the city of San Francisco, along with any correlations to various economic factors (unemployment rates, inflation rates, and median housing prices).</a:t>
            </a:r>
            <a:endParaRPr sz="1200">
              <a:solidFill>
                <a:schemeClr val="dk1"/>
              </a:solidFill>
            </a:endParaRPr>
          </a:p>
          <a:p>
            <a:pPr indent="-304800" lvl="0" marL="457200" rtl="0" algn="l">
              <a:lnSpc>
                <a:spcPct val="200000"/>
              </a:lnSpc>
              <a:spcBef>
                <a:spcPts val="0"/>
              </a:spcBef>
              <a:spcAft>
                <a:spcPts val="0"/>
              </a:spcAft>
              <a:buClr>
                <a:schemeClr val="dk1"/>
              </a:buClr>
              <a:buSzPts val="1200"/>
              <a:buChar char="●"/>
            </a:pPr>
            <a:r>
              <a:rPr lang="en" sz="1200">
                <a:solidFill>
                  <a:schemeClr val="dk1"/>
                </a:solidFill>
              </a:rPr>
              <a:t>Extensive steps of data preparation, cleaning, and merging</a:t>
            </a:r>
            <a:endParaRPr sz="1200">
              <a:solidFill>
                <a:schemeClr val="dk1"/>
              </a:solidFill>
            </a:endParaRPr>
          </a:p>
          <a:p>
            <a:pPr indent="-304800" lvl="0" marL="457200" rtl="0" algn="l">
              <a:lnSpc>
                <a:spcPct val="200000"/>
              </a:lnSpc>
              <a:spcBef>
                <a:spcPts val="0"/>
              </a:spcBef>
              <a:spcAft>
                <a:spcPts val="0"/>
              </a:spcAft>
              <a:buClr>
                <a:schemeClr val="dk1"/>
              </a:buClr>
              <a:buSzPts val="1200"/>
              <a:buChar char="●"/>
            </a:pPr>
            <a:r>
              <a:rPr lang="en" sz="1200">
                <a:solidFill>
                  <a:schemeClr val="dk1"/>
                </a:solidFill>
              </a:rPr>
              <a:t>Uncovered a number of insights into crime incidents of the city of San Francisco (Ex: notorious Prop 47 did not in fact lead to substantial increases to larceny in the years following its enactment).</a:t>
            </a:r>
            <a:endParaRPr sz="1200">
              <a:solidFill>
                <a:schemeClr val="dk1"/>
              </a:solidFill>
            </a:endParaRPr>
          </a:p>
          <a:p>
            <a:pPr indent="-304800" lvl="0" marL="457200" rtl="0" algn="l">
              <a:lnSpc>
                <a:spcPct val="200000"/>
              </a:lnSpc>
              <a:spcBef>
                <a:spcPts val="0"/>
              </a:spcBef>
              <a:spcAft>
                <a:spcPts val="0"/>
              </a:spcAft>
              <a:buClr>
                <a:schemeClr val="dk1"/>
              </a:buClr>
              <a:buSzPts val="1200"/>
              <a:buChar char="●"/>
            </a:pPr>
            <a:r>
              <a:rPr lang="en" sz="1200">
                <a:solidFill>
                  <a:schemeClr val="dk1"/>
                </a:solidFill>
              </a:rPr>
              <a:t>Hope that the insights that we produced may be helpful to multiple groups.</a:t>
            </a:r>
            <a:endParaRPr sz="1200">
              <a:solidFill>
                <a:schemeClr val="dk1"/>
              </a:solidFill>
            </a:endParaRPr>
          </a:p>
          <a:p>
            <a:pPr indent="-304800" lvl="0" marL="457200" rtl="0" algn="l">
              <a:lnSpc>
                <a:spcPct val="200000"/>
              </a:lnSpc>
              <a:spcBef>
                <a:spcPts val="0"/>
              </a:spcBef>
              <a:spcAft>
                <a:spcPts val="0"/>
              </a:spcAft>
              <a:buClr>
                <a:schemeClr val="dk1"/>
              </a:buClr>
              <a:buSzPts val="1200"/>
              <a:buChar char="●"/>
            </a:pPr>
            <a:r>
              <a:rPr lang="en" sz="1200">
                <a:solidFill>
                  <a:schemeClr val="dk1"/>
                </a:solidFill>
              </a:rPr>
              <a:t>Policymakers in other states may feel more confident that enacting laws similar to Prop 47 will not lead to a substantial increase in crime on its own.</a:t>
            </a:r>
            <a:endParaRPr sz="1200">
              <a:solidFill>
                <a:schemeClr val="dk1"/>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6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Conclusion / Community Contribution</a:t>
            </a:r>
            <a:endParaRPr/>
          </a:p>
        </p:txBody>
      </p:sp>
      <p:sp>
        <p:nvSpPr>
          <p:cNvPr id="330" name="Google Shape;330;p6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04800" lvl="0" marL="457200" rtl="0" algn="l">
              <a:lnSpc>
                <a:spcPct val="200000"/>
              </a:lnSpc>
              <a:spcBef>
                <a:spcPts val="900"/>
              </a:spcBef>
              <a:spcAft>
                <a:spcPts val="0"/>
              </a:spcAft>
              <a:buClr>
                <a:schemeClr val="dk1"/>
              </a:buClr>
              <a:buSzPts val="1200"/>
              <a:buChar char="●"/>
            </a:pPr>
            <a:r>
              <a:rPr lang="en" sz="1200">
                <a:solidFill>
                  <a:schemeClr val="dk1"/>
                </a:solidFill>
              </a:rPr>
              <a:t>The government may expect sharp increases in incidents when inflation rises sharply and may plan accordingly.</a:t>
            </a:r>
            <a:endParaRPr sz="1200">
              <a:solidFill>
                <a:schemeClr val="dk1"/>
              </a:solidFill>
            </a:endParaRPr>
          </a:p>
          <a:p>
            <a:pPr indent="-304800" lvl="1" marL="914400" rtl="0" algn="l">
              <a:lnSpc>
                <a:spcPct val="200000"/>
              </a:lnSpc>
              <a:spcBef>
                <a:spcPts val="0"/>
              </a:spcBef>
              <a:spcAft>
                <a:spcPts val="0"/>
              </a:spcAft>
              <a:buClr>
                <a:schemeClr val="dk1"/>
              </a:buClr>
              <a:buSzPts val="1200"/>
              <a:buChar char="○"/>
            </a:pPr>
            <a:r>
              <a:rPr lang="en" sz="1200">
                <a:solidFill>
                  <a:schemeClr val="dk1"/>
                </a:solidFill>
              </a:rPr>
              <a:t>Allowing for better preparedness in the situation to reduce or mitigate damage done by crime</a:t>
            </a:r>
            <a:endParaRPr sz="1200">
              <a:solidFill>
                <a:schemeClr val="dk1"/>
              </a:solidFill>
            </a:endParaRPr>
          </a:p>
          <a:p>
            <a:pPr indent="-304800" lvl="0" marL="457200" rtl="0" algn="l">
              <a:lnSpc>
                <a:spcPct val="200000"/>
              </a:lnSpc>
              <a:spcBef>
                <a:spcPts val="0"/>
              </a:spcBef>
              <a:spcAft>
                <a:spcPts val="0"/>
              </a:spcAft>
              <a:buClr>
                <a:schemeClr val="dk1"/>
              </a:buClr>
              <a:buSzPts val="1200"/>
              <a:buChar char="●"/>
            </a:pPr>
            <a:r>
              <a:rPr lang="en" sz="1200">
                <a:solidFill>
                  <a:schemeClr val="dk1"/>
                </a:solidFill>
              </a:rPr>
              <a:t>Law enforcement may use this data to better plan patrol routes</a:t>
            </a:r>
            <a:endParaRPr sz="1200">
              <a:solidFill>
                <a:schemeClr val="dk1"/>
              </a:solidFill>
            </a:endParaRPr>
          </a:p>
          <a:p>
            <a:pPr indent="-304800" lvl="1" marL="914400" rtl="0" algn="l">
              <a:lnSpc>
                <a:spcPct val="200000"/>
              </a:lnSpc>
              <a:spcBef>
                <a:spcPts val="0"/>
              </a:spcBef>
              <a:spcAft>
                <a:spcPts val="0"/>
              </a:spcAft>
              <a:buClr>
                <a:schemeClr val="dk1"/>
              </a:buClr>
              <a:buSzPts val="1200"/>
              <a:buChar char="○"/>
            </a:pPr>
            <a:r>
              <a:rPr lang="en" sz="1200">
                <a:solidFill>
                  <a:schemeClr val="dk1"/>
                </a:solidFill>
              </a:rPr>
              <a:t>Hopefully less crimes will happen under the watch of authorities </a:t>
            </a:r>
            <a:endParaRPr sz="1200">
              <a:solidFill>
                <a:schemeClr val="dk1"/>
              </a:solidFill>
            </a:endParaRPr>
          </a:p>
          <a:p>
            <a:pPr indent="-304800" lvl="0" marL="457200" rtl="0" algn="l">
              <a:lnSpc>
                <a:spcPct val="200000"/>
              </a:lnSpc>
              <a:spcBef>
                <a:spcPts val="0"/>
              </a:spcBef>
              <a:spcAft>
                <a:spcPts val="0"/>
              </a:spcAft>
              <a:buClr>
                <a:schemeClr val="dk1"/>
              </a:buClr>
              <a:buSzPts val="1200"/>
              <a:buChar char="●"/>
            </a:pPr>
            <a:r>
              <a:rPr lang="en" sz="1200">
                <a:solidFill>
                  <a:schemeClr val="dk1"/>
                </a:solidFill>
              </a:rPr>
              <a:t>Tourists visiting San Francisco may use the insights to plan for a safer stay</a:t>
            </a:r>
            <a:endParaRPr sz="1200">
              <a:solidFill>
                <a:schemeClr val="dk1"/>
              </a:solidFill>
            </a:endParaRPr>
          </a:p>
          <a:p>
            <a:pPr indent="-304800" lvl="1" marL="914400" rtl="0" algn="l">
              <a:lnSpc>
                <a:spcPct val="200000"/>
              </a:lnSpc>
              <a:spcBef>
                <a:spcPts val="0"/>
              </a:spcBef>
              <a:spcAft>
                <a:spcPts val="0"/>
              </a:spcAft>
              <a:buClr>
                <a:schemeClr val="dk1"/>
              </a:buClr>
              <a:buSzPts val="1200"/>
              <a:buChar char="○"/>
            </a:pPr>
            <a:r>
              <a:rPr lang="en" sz="1200">
                <a:solidFill>
                  <a:schemeClr val="dk1"/>
                </a:solidFill>
              </a:rPr>
              <a:t>Increase foot traffic into the city and country </a:t>
            </a:r>
            <a:endParaRPr sz="1200">
              <a:solidFill>
                <a:schemeClr val="dk1"/>
              </a:solidFill>
            </a:endParaRPr>
          </a:p>
          <a:p>
            <a:pPr indent="-304800" lvl="1" marL="914400" rtl="0" algn="l">
              <a:lnSpc>
                <a:spcPct val="200000"/>
              </a:lnSpc>
              <a:spcBef>
                <a:spcPts val="0"/>
              </a:spcBef>
              <a:spcAft>
                <a:spcPts val="0"/>
              </a:spcAft>
              <a:buClr>
                <a:schemeClr val="dk1"/>
              </a:buClr>
              <a:buSzPts val="1200"/>
              <a:buChar char="○"/>
            </a:pPr>
            <a:r>
              <a:rPr lang="en" sz="1200">
                <a:solidFill>
                  <a:schemeClr val="dk1"/>
                </a:solidFill>
              </a:rPr>
              <a:t>Increase spending and boosts the economy</a:t>
            </a:r>
            <a:endParaRPr sz="1200">
              <a:solidFill>
                <a:schemeClr val="dk1"/>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6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t>Conclusion / Community Contribution</a:t>
            </a:r>
            <a:endParaRPr/>
          </a:p>
        </p:txBody>
      </p:sp>
      <p:sp>
        <p:nvSpPr>
          <p:cNvPr id="336" name="Google Shape;336;p6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04800" lvl="0" marL="457200" rtl="0" algn="l">
              <a:lnSpc>
                <a:spcPct val="200000"/>
              </a:lnSpc>
              <a:spcBef>
                <a:spcPts val="900"/>
              </a:spcBef>
              <a:spcAft>
                <a:spcPts val="0"/>
              </a:spcAft>
              <a:buClr>
                <a:schemeClr val="dk1"/>
              </a:buClr>
              <a:buSzPts val="1200"/>
              <a:buChar char="●"/>
            </a:pPr>
            <a:r>
              <a:rPr lang="en" sz="1200">
                <a:solidFill>
                  <a:schemeClr val="dk1"/>
                </a:solidFill>
              </a:rPr>
              <a:t>Realtors may use the fact that a neighborhood has low crime incidents as a selling point to potential buyers.</a:t>
            </a:r>
            <a:endParaRPr sz="1200">
              <a:solidFill>
                <a:schemeClr val="dk1"/>
              </a:solidFill>
            </a:endParaRPr>
          </a:p>
          <a:p>
            <a:pPr indent="-304800" lvl="1" marL="914400" rtl="0" algn="l">
              <a:lnSpc>
                <a:spcPct val="200000"/>
              </a:lnSpc>
              <a:spcBef>
                <a:spcPts val="0"/>
              </a:spcBef>
              <a:spcAft>
                <a:spcPts val="0"/>
              </a:spcAft>
              <a:buClr>
                <a:schemeClr val="dk1"/>
              </a:buClr>
              <a:buSzPts val="1200"/>
              <a:buChar char="○"/>
            </a:pPr>
            <a:r>
              <a:rPr lang="en" sz="1200">
                <a:solidFill>
                  <a:schemeClr val="dk1"/>
                </a:solidFill>
              </a:rPr>
              <a:t>Safer neighborhoods will attract more people to live in the area</a:t>
            </a:r>
            <a:endParaRPr sz="1200">
              <a:solidFill>
                <a:schemeClr val="dk1"/>
              </a:solidFill>
            </a:endParaRPr>
          </a:p>
          <a:p>
            <a:pPr indent="-304800" lvl="1" marL="914400" rtl="0" algn="l">
              <a:lnSpc>
                <a:spcPct val="200000"/>
              </a:lnSpc>
              <a:spcBef>
                <a:spcPts val="0"/>
              </a:spcBef>
              <a:spcAft>
                <a:spcPts val="0"/>
              </a:spcAft>
              <a:buClr>
                <a:schemeClr val="dk1"/>
              </a:buClr>
              <a:buSzPts val="1200"/>
              <a:buChar char="○"/>
            </a:pPr>
            <a:r>
              <a:rPr lang="en" sz="1200">
                <a:solidFill>
                  <a:schemeClr val="dk1"/>
                </a:solidFill>
              </a:rPr>
              <a:t>More people can attract more jobs, reducing unemployment rates</a:t>
            </a:r>
            <a:endParaRPr sz="1200">
              <a:solidFill>
                <a:schemeClr val="dk1"/>
              </a:solidFill>
            </a:endParaRPr>
          </a:p>
          <a:p>
            <a:pPr indent="-304800" lvl="0" marL="457200" rtl="0" algn="l">
              <a:lnSpc>
                <a:spcPct val="200000"/>
              </a:lnSpc>
              <a:spcBef>
                <a:spcPts val="0"/>
              </a:spcBef>
              <a:spcAft>
                <a:spcPts val="0"/>
              </a:spcAft>
              <a:buClr>
                <a:schemeClr val="dk1"/>
              </a:buClr>
              <a:buSzPts val="1200"/>
              <a:buChar char="●"/>
            </a:pPr>
            <a:r>
              <a:rPr lang="en" sz="1200">
                <a:solidFill>
                  <a:schemeClr val="dk1"/>
                </a:solidFill>
              </a:rPr>
              <a:t>Lawmakers need to go back to the drawing board again to enforce the law given the data</a:t>
            </a:r>
            <a:endParaRPr sz="1200">
              <a:solidFill>
                <a:schemeClr val="dk1"/>
              </a:solidFill>
            </a:endParaRPr>
          </a:p>
          <a:p>
            <a:pPr indent="-304800" lvl="1" marL="914400" rtl="0" algn="l">
              <a:lnSpc>
                <a:spcPct val="200000"/>
              </a:lnSpc>
              <a:spcBef>
                <a:spcPts val="0"/>
              </a:spcBef>
              <a:spcAft>
                <a:spcPts val="0"/>
              </a:spcAft>
              <a:buClr>
                <a:schemeClr val="dk1"/>
              </a:buClr>
              <a:buSzPts val="1200"/>
              <a:buChar char="○"/>
            </a:pPr>
            <a:r>
              <a:rPr lang="en" sz="1200">
                <a:solidFill>
                  <a:schemeClr val="dk1"/>
                </a:solidFill>
              </a:rPr>
              <a:t>Possibly apply Incarceration as a form of negative reinforcement</a:t>
            </a:r>
            <a:endParaRPr sz="1200">
              <a:solidFill>
                <a:schemeClr val="dk1"/>
              </a:solidFill>
            </a:endParaRPr>
          </a:p>
          <a:p>
            <a:pPr indent="-304800" lvl="1" marL="914400" rtl="0" algn="l">
              <a:lnSpc>
                <a:spcPct val="200000"/>
              </a:lnSpc>
              <a:spcBef>
                <a:spcPts val="0"/>
              </a:spcBef>
              <a:spcAft>
                <a:spcPts val="0"/>
              </a:spcAft>
              <a:buClr>
                <a:schemeClr val="dk1"/>
              </a:buClr>
              <a:buSzPts val="1200"/>
              <a:buChar char="○"/>
            </a:pPr>
            <a:r>
              <a:rPr lang="en" sz="1200">
                <a:solidFill>
                  <a:schemeClr val="dk1"/>
                </a:solidFill>
              </a:rPr>
              <a:t>Discouraging other shoplifters and other thieves to do so (larceny theft is the largest incident category)</a:t>
            </a:r>
            <a:endParaRPr sz="1200">
              <a:solidFill>
                <a:schemeClr val="dk1"/>
              </a:solidFill>
            </a:endParaRPr>
          </a:p>
          <a:p>
            <a:pPr indent="-304800" lvl="0" marL="457200" rtl="0" algn="l">
              <a:lnSpc>
                <a:spcPct val="200000"/>
              </a:lnSpc>
              <a:spcBef>
                <a:spcPts val="0"/>
              </a:spcBef>
              <a:spcAft>
                <a:spcPts val="0"/>
              </a:spcAft>
              <a:buClr>
                <a:schemeClr val="dk1"/>
              </a:buClr>
              <a:buSzPts val="1200"/>
              <a:buChar char="●"/>
            </a:pPr>
            <a:r>
              <a:rPr lang="en" sz="1200">
                <a:solidFill>
                  <a:schemeClr val="dk1"/>
                </a:solidFill>
              </a:rPr>
              <a:t>Overall, we feel that the insights gathered from this data may be beneficial to numerous groups of people, including citizens and policymakers in SF and other places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 Cleaning</a:t>
            </a:r>
            <a:endParaRPr/>
          </a:p>
        </p:txBody>
      </p:sp>
      <p:sp>
        <p:nvSpPr>
          <p:cNvPr id="80" name="Google Shape;80;p1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Inflation (World Bank)</a:t>
            </a:r>
            <a:endParaRPr/>
          </a:p>
          <a:p>
            <a:pPr indent="-317500" lvl="1" marL="914400" rtl="0" algn="l">
              <a:spcBef>
                <a:spcPts val="0"/>
              </a:spcBef>
              <a:spcAft>
                <a:spcPts val="0"/>
              </a:spcAft>
              <a:buSzPts val="1400"/>
              <a:buChar char="○"/>
            </a:pPr>
            <a:r>
              <a:rPr lang="en"/>
              <a:t>Filter on USA, relevant Consumer Price Index (CPI) columns</a:t>
            </a:r>
            <a:endParaRPr/>
          </a:p>
          <a:p>
            <a:pPr indent="-317500" lvl="1" marL="914400" rtl="0" algn="l">
              <a:spcBef>
                <a:spcPts val="0"/>
              </a:spcBef>
              <a:spcAft>
                <a:spcPts val="0"/>
              </a:spcAft>
              <a:buSzPts val="1400"/>
              <a:buChar char="○"/>
            </a:pPr>
            <a:r>
              <a:rPr lang="en"/>
              <a:t>Inflation Rate for a certain month was calculated as the percentage change in CPI from the same month of the previous year (Kerr &amp; Lankford, 2023)</a:t>
            </a:r>
            <a:endParaRPr/>
          </a:p>
          <a:p>
            <a:pPr indent="-317500" lvl="1" marL="914400" rtl="0" algn="l">
              <a:spcBef>
                <a:spcPts val="0"/>
              </a:spcBef>
              <a:spcAft>
                <a:spcPts val="0"/>
              </a:spcAft>
              <a:buSzPts val="1400"/>
              <a:buChar char="○"/>
            </a:pPr>
            <a:r>
              <a:rPr lang="en"/>
              <a:t>Inflation Rate and Date</a:t>
            </a:r>
            <a:endParaRPr/>
          </a:p>
          <a:p>
            <a:pPr indent="-342900" lvl="0" marL="457200" rtl="0" algn="l">
              <a:spcBef>
                <a:spcPts val="0"/>
              </a:spcBef>
              <a:spcAft>
                <a:spcPts val="0"/>
              </a:spcAft>
              <a:buSzPts val="1800"/>
              <a:buChar char="●"/>
            </a:pPr>
            <a:r>
              <a:rPr lang="en"/>
              <a:t>Housing (Zillow)</a:t>
            </a:r>
            <a:endParaRPr/>
          </a:p>
          <a:p>
            <a:pPr indent="-317500" lvl="1" marL="914400" rtl="0" algn="l">
              <a:spcBef>
                <a:spcPts val="0"/>
              </a:spcBef>
              <a:spcAft>
                <a:spcPts val="0"/>
              </a:spcAft>
              <a:buSzPts val="1400"/>
              <a:buChar char="○"/>
            </a:pPr>
            <a:r>
              <a:rPr lang="en"/>
              <a:t>Filter on San Francisco</a:t>
            </a:r>
            <a:endParaRPr/>
          </a:p>
          <a:p>
            <a:pPr indent="-317500" lvl="1" marL="914400" rtl="0" algn="l">
              <a:spcBef>
                <a:spcPts val="0"/>
              </a:spcBef>
              <a:spcAft>
                <a:spcPts val="0"/>
              </a:spcAft>
              <a:buSzPts val="1400"/>
              <a:buChar char="○"/>
            </a:pPr>
            <a:r>
              <a:rPr lang="en"/>
              <a:t>Median Housing Price and Date</a:t>
            </a:r>
            <a:endParaRPr/>
          </a:p>
          <a:p>
            <a:pPr indent="-342900" lvl="0" marL="457200" rtl="0" algn="l">
              <a:spcBef>
                <a:spcPts val="0"/>
              </a:spcBef>
              <a:spcAft>
                <a:spcPts val="0"/>
              </a:spcAft>
              <a:buSzPts val="1800"/>
              <a:buChar char="●"/>
            </a:pPr>
            <a:r>
              <a:rPr lang="en"/>
              <a:t>Unemployment (St. Louis FED)</a:t>
            </a:r>
            <a:endParaRPr/>
          </a:p>
          <a:p>
            <a:pPr indent="-317500" lvl="1" marL="914400" rtl="0" algn="l">
              <a:spcBef>
                <a:spcPts val="0"/>
              </a:spcBef>
              <a:spcAft>
                <a:spcPts val="0"/>
              </a:spcAft>
              <a:buSzPts val="1400"/>
              <a:buChar char="○"/>
            </a:pPr>
            <a:r>
              <a:rPr lang="en"/>
              <a:t>Unemployment Rate and Date </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6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References</a:t>
            </a:r>
            <a:endParaRPr/>
          </a:p>
        </p:txBody>
      </p:sp>
      <p:sp>
        <p:nvSpPr>
          <p:cNvPr id="342" name="Google Shape;342;p6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47500" lnSpcReduction="10000"/>
          </a:bodyPr>
          <a:lstStyle/>
          <a:p>
            <a:pPr indent="0" lvl="0" marL="0" rtl="0" algn="l">
              <a:spcBef>
                <a:spcPts val="0"/>
              </a:spcBef>
              <a:spcAft>
                <a:spcPts val="0"/>
              </a:spcAft>
              <a:buClr>
                <a:schemeClr val="dk1"/>
              </a:buClr>
              <a:buSzPct val="91666"/>
              <a:buFont typeface="Arial"/>
              <a:buNone/>
            </a:pPr>
            <a:r>
              <a:rPr lang="en" sz="1200">
                <a:solidFill>
                  <a:schemeClr val="dk1"/>
                </a:solidFill>
              </a:rPr>
              <a:t>A. Mukherjee, S. De, S. Bhattacharyya and J. Platos, "Chicago Crime Data Analysis </a:t>
            </a:r>
            <a:endParaRPr sz="1200">
              <a:solidFill>
                <a:schemeClr val="dk1"/>
              </a:solidFill>
            </a:endParaRPr>
          </a:p>
          <a:p>
            <a:pPr indent="114300" lvl="0" marL="342900" rtl="0" algn="l">
              <a:spcBef>
                <a:spcPts val="0"/>
              </a:spcBef>
              <a:spcAft>
                <a:spcPts val="0"/>
              </a:spcAft>
              <a:buClr>
                <a:schemeClr val="dk1"/>
              </a:buClr>
              <a:buSzPct val="91666"/>
              <a:buFont typeface="Arial"/>
              <a:buNone/>
            </a:pPr>
            <a:r>
              <a:rPr lang="en" sz="1200">
                <a:solidFill>
                  <a:schemeClr val="dk1"/>
                </a:solidFill>
              </a:rPr>
              <a:t>Using PIG in Hadoop," </a:t>
            </a:r>
            <a:r>
              <a:rPr i="1" lang="en" sz="1200">
                <a:solidFill>
                  <a:schemeClr val="dk1"/>
                </a:solidFill>
              </a:rPr>
              <a:t>2018 Fourth International Conference on Research in </a:t>
            </a:r>
            <a:endParaRPr i="1" sz="1200">
              <a:solidFill>
                <a:schemeClr val="dk1"/>
              </a:solidFill>
            </a:endParaRPr>
          </a:p>
          <a:p>
            <a:pPr indent="0" lvl="0" marL="457200" rtl="0" algn="l">
              <a:spcBef>
                <a:spcPts val="0"/>
              </a:spcBef>
              <a:spcAft>
                <a:spcPts val="0"/>
              </a:spcAft>
              <a:buClr>
                <a:schemeClr val="dk1"/>
              </a:buClr>
              <a:buSzPct val="91666"/>
              <a:buFont typeface="Arial"/>
              <a:buNone/>
            </a:pPr>
            <a:r>
              <a:rPr i="1" lang="en" sz="1200">
                <a:solidFill>
                  <a:schemeClr val="dk1"/>
                </a:solidFill>
              </a:rPr>
              <a:t>Computational Intelligence and Communication Networks (ICRCICN)</a:t>
            </a:r>
            <a:r>
              <a:rPr lang="en" sz="1200">
                <a:solidFill>
                  <a:schemeClr val="dk1"/>
                </a:solidFill>
              </a:rPr>
              <a:t>, Kolkata, India, 2018, pp. 242-247, doi: 10.1109/ICRCICN.2018.8718725.</a:t>
            </a:r>
            <a:endParaRPr sz="1200">
              <a:solidFill>
                <a:schemeClr val="dk1"/>
              </a:solidFill>
            </a:endParaRPr>
          </a:p>
          <a:p>
            <a:pPr indent="0" lvl="0" marL="0" rtl="0" algn="l">
              <a:spcBef>
                <a:spcPts val="0"/>
              </a:spcBef>
              <a:spcAft>
                <a:spcPts val="0"/>
              </a:spcAft>
              <a:buClr>
                <a:schemeClr val="dk1"/>
              </a:buClr>
              <a:buSzPct val="91666"/>
              <a:buFont typeface="Arial"/>
              <a:buNone/>
            </a:pPr>
            <a:r>
              <a:t/>
            </a:r>
            <a:endParaRPr sz="1200">
              <a:solidFill>
                <a:schemeClr val="dk1"/>
              </a:solidFill>
            </a:endParaRPr>
          </a:p>
          <a:p>
            <a:pPr indent="-457200" lvl="0" marL="457200" rtl="0" algn="l">
              <a:spcBef>
                <a:spcPts val="1200"/>
              </a:spcBef>
              <a:spcAft>
                <a:spcPts val="0"/>
              </a:spcAft>
              <a:buClr>
                <a:schemeClr val="dk1"/>
              </a:buClr>
              <a:buSzPct val="91666"/>
              <a:buFont typeface="Arial"/>
              <a:buNone/>
            </a:pPr>
            <a:r>
              <a:rPr lang="en" sz="1200">
                <a:solidFill>
                  <a:schemeClr val="dk1"/>
                </a:solidFill>
              </a:rPr>
              <a:t>Delouya, S. (2023, August 30). It’s not just crime: What’s really going on with San  Francisco’s shrinking retail district | CNN business. CNN. https://www.cnn.com/2023/08/30/business/san-francisco-union-square-retail-closures/index.html </a:t>
            </a:r>
            <a:endParaRPr sz="1200">
              <a:solidFill>
                <a:schemeClr val="dk1"/>
              </a:solidFill>
            </a:endParaRPr>
          </a:p>
          <a:p>
            <a:pPr indent="-457200" lvl="0" marL="457200" rtl="0" algn="l">
              <a:spcBef>
                <a:spcPts val="1200"/>
              </a:spcBef>
              <a:spcAft>
                <a:spcPts val="0"/>
              </a:spcAft>
              <a:buClr>
                <a:schemeClr val="dk1"/>
              </a:buClr>
              <a:buSzPct val="91666"/>
              <a:buFont typeface="Arial"/>
              <a:buNone/>
            </a:pPr>
            <a:r>
              <a:rPr lang="en" sz="1200">
                <a:solidFill>
                  <a:schemeClr val="dk1"/>
                </a:solidFill>
              </a:rPr>
              <a:t>Ha, Jongrim, M. Ayhan Kose, and Franziska Ohnsorge (2021). "One-Stop Source: A Global Database of Inflation." Policy Research Working Paper 9737, World Bank, Washington DC</a:t>
            </a:r>
            <a:endParaRPr sz="1200">
              <a:solidFill>
                <a:schemeClr val="dk1"/>
              </a:solidFill>
              <a:highlight>
                <a:srgbClr val="FFFFFF"/>
              </a:highlight>
            </a:endParaRPr>
          </a:p>
          <a:p>
            <a:pPr indent="0" lvl="0" marL="0" rtl="0" algn="l">
              <a:spcBef>
                <a:spcPts val="1200"/>
              </a:spcBef>
              <a:spcAft>
                <a:spcPts val="0"/>
              </a:spcAft>
              <a:buClr>
                <a:schemeClr val="dk1"/>
              </a:buClr>
              <a:buSzPct val="91666"/>
              <a:buFont typeface="Arial"/>
              <a:buNone/>
            </a:pPr>
            <a:r>
              <a:rPr lang="en" sz="1200">
                <a:solidFill>
                  <a:schemeClr val="dk1"/>
                </a:solidFill>
                <a:highlight>
                  <a:srgbClr val="FFFFFF"/>
                </a:highlight>
              </a:rPr>
              <a:t>Housing Data - Zillow Research. (n.d.). https://www.zillow.com/research/data/ </a:t>
            </a:r>
            <a:endParaRPr sz="1200">
              <a:solidFill>
                <a:schemeClr val="dk1"/>
              </a:solidFill>
              <a:highlight>
                <a:srgbClr val="FFFFFF"/>
              </a:highlight>
            </a:endParaRPr>
          </a:p>
          <a:p>
            <a:pPr indent="0" lvl="0" marL="0" rtl="0" algn="l">
              <a:spcBef>
                <a:spcPts val="1200"/>
              </a:spcBef>
              <a:spcAft>
                <a:spcPts val="0"/>
              </a:spcAft>
              <a:buClr>
                <a:schemeClr val="dk1"/>
              </a:buClr>
              <a:buSzPct val="91666"/>
              <a:buFont typeface="Arial"/>
              <a:buNone/>
            </a:pPr>
            <a:r>
              <a:rPr lang="en" sz="1200">
                <a:solidFill>
                  <a:schemeClr val="dk1"/>
                </a:solidFill>
                <a:highlight>
                  <a:srgbClr val="FFFFFF"/>
                </a:highlight>
              </a:rPr>
              <a:t>Kerr, E., &amp; Lankford, K. (2023, August 8). Inflation calculator: See how much inflation is costing you - U.S. news. https://money.usnews.com/money/personal-finance/family-finance/articles/inflation-calculator-see-how-much-inflation-is-costing-you </a:t>
            </a:r>
            <a:endParaRPr sz="1200">
              <a:solidFill>
                <a:schemeClr val="dk1"/>
              </a:solidFill>
              <a:highlight>
                <a:srgbClr val="FFFFFF"/>
              </a:highlight>
            </a:endParaRPr>
          </a:p>
          <a:p>
            <a:pPr indent="0" lvl="0" marL="0" rtl="0" algn="l">
              <a:spcBef>
                <a:spcPts val="1200"/>
              </a:spcBef>
              <a:spcAft>
                <a:spcPts val="0"/>
              </a:spcAft>
              <a:buClr>
                <a:schemeClr val="dk1"/>
              </a:buClr>
              <a:buSzPct val="91666"/>
              <a:buFont typeface="Arial"/>
              <a:buNone/>
            </a:pPr>
            <a:r>
              <a:rPr lang="en" sz="1200">
                <a:solidFill>
                  <a:schemeClr val="dk1"/>
                </a:solidFill>
              </a:rPr>
              <a:t>Monika and A. Bhat, "An analysis of Crime data under Apache Pig on Big Data," </a:t>
            </a:r>
            <a:r>
              <a:rPr i="1" lang="en" sz="1200">
                <a:solidFill>
                  <a:schemeClr val="dk1"/>
                </a:solidFill>
              </a:rPr>
              <a:t>2019 </a:t>
            </a:r>
            <a:endParaRPr i="1" sz="1200">
              <a:solidFill>
                <a:schemeClr val="dk1"/>
              </a:solidFill>
            </a:endParaRPr>
          </a:p>
          <a:p>
            <a:pPr indent="114300" lvl="0" marL="342900" rtl="0" algn="l">
              <a:spcBef>
                <a:spcPts val="0"/>
              </a:spcBef>
              <a:spcAft>
                <a:spcPts val="0"/>
              </a:spcAft>
              <a:buClr>
                <a:schemeClr val="dk1"/>
              </a:buClr>
              <a:buSzPct val="91666"/>
              <a:buFont typeface="Arial"/>
              <a:buNone/>
            </a:pPr>
            <a:r>
              <a:rPr i="1" lang="en" sz="1200">
                <a:solidFill>
                  <a:schemeClr val="dk1"/>
                </a:solidFill>
              </a:rPr>
              <a:t>Third International conference on I-SMAC (IoT in Social, Mobile, Analytics and </a:t>
            </a:r>
            <a:endParaRPr i="1" sz="1200">
              <a:solidFill>
                <a:schemeClr val="dk1"/>
              </a:solidFill>
            </a:endParaRPr>
          </a:p>
          <a:p>
            <a:pPr indent="0" lvl="0" marL="457200" rtl="0" algn="l">
              <a:spcBef>
                <a:spcPts val="0"/>
              </a:spcBef>
              <a:spcAft>
                <a:spcPts val="0"/>
              </a:spcAft>
              <a:buClr>
                <a:schemeClr val="dk1"/>
              </a:buClr>
              <a:buSzPct val="91666"/>
              <a:buFont typeface="Arial"/>
              <a:buNone/>
            </a:pPr>
            <a:r>
              <a:rPr i="1" lang="en" sz="1200">
                <a:solidFill>
                  <a:schemeClr val="dk1"/>
                </a:solidFill>
              </a:rPr>
              <a:t>Cloud) (I-SMAC)</a:t>
            </a:r>
            <a:r>
              <a:rPr lang="en" sz="1200">
                <a:solidFill>
                  <a:schemeClr val="dk1"/>
                </a:solidFill>
              </a:rPr>
              <a:t>, Palladam, India, 2019, pp. 330-335, doi: 10.1109/I-SMAC47947.2019.9032565.</a:t>
            </a:r>
            <a:endParaRPr sz="1200">
              <a:solidFill>
                <a:schemeClr val="dk1"/>
              </a:solidFill>
            </a:endParaRPr>
          </a:p>
          <a:p>
            <a:pPr indent="-457200" lvl="0" marL="457200" rtl="0" algn="l">
              <a:spcBef>
                <a:spcPts val="1200"/>
              </a:spcBef>
              <a:spcAft>
                <a:spcPts val="0"/>
              </a:spcAft>
              <a:buClr>
                <a:schemeClr val="dk1"/>
              </a:buClr>
              <a:buSzPct val="91666"/>
              <a:buFont typeface="Arial"/>
              <a:buNone/>
            </a:pPr>
            <a:r>
              <a:rPr i="1" lang="en" sz="1200">
                <a:solidFill>
                  <a:schemeClr val="dk1"/>
                </a:solidFill>
              </a:rPr>
              <a:t>Police Department Incident Reports: Historical 2003 to May 2018: DataSF: City and county of San Francisco</a:t>
            </a:r>
            <a:r>
              <a:rPr lang="en" sz="1200">
                <a:solidFill>
                  <a:schemeClr val="dk1"/>
                </a:solidFill>
              </a:rPr>
              <a:t>. DataSF. (2021, March 25). https://data.sfgov.org/Public-Safety/Police-Department-Incident-Reports-Historical-2003/tmnf-yvry </a:t>
            </a:r>
            <a:endParaRPr sz="1200">
              <a:solidFill>
                <a:schemeClr val="dk1"/>
              </a:solidFill>
            </a:endParaRPr>
          </a:p>
          <a:p>
            <a:pPr indent="-457200" lvl="0" marL="457200" rtl="0" algn="l">
              <a:spcBef>
                <a:spcPts val="1200"/>
              </a:spcBef>
              <a:spcAft>
                <a:spcPts val="0"/>
              </a:spcAft>
              <a:buClr>
                <a:schemeClr val="dk1"/>
              </a:buClr>
              <a:buSzPct val="91666"/>
              <a:buFont typeface="Arial"/>
              <a:buNone/>
            </a:pPr>
            <a:r>
              <a:rPr i="1" lang="en" sz="1200">
                <a:solidFill>
                  <a:schemeClr val="dk1"/>
                </a:solidFill>
              </a:rPr>
              <a:t>Police Department Incident Reports: 2018 to present: DataSF: City and county of San Francisco</a:t>
            </a:r>
            <a:r>
              <a:rPr lang="en" sz="1200">
                <a:solidFill>
                  <a:schemeClr val="dk1"/>
                </a:solidFill>
              </a:rPr>
              <a:t>. DataSF. (2023, October 29). https://data.sfgov.org/Public-Safety/Police-Department-Incident-Reports-2018-to-Present/wg3w-h783 </a:t>
            </a:r>
            <a:endParaRPr sz="1200">
              <a:solidFill>
                <a:schemeClr val="dk1"/>
              </a:solidFill>
            </a:endParaRPr>
          </a:p>
          <a:p>
            <a:pPr indent="-457200" lvl="0" marL="457200" rtl="0" algn="l">
              <a:spcBef>
                <a:spcPts val="1200"/>
              </a:spcBef>
              <a:spcAft>
                <a:spcPts val="0"/>
              </a:spcAft>
              <a:buClr>
                <a:schemeClr val="dk1"/>
              </a:buClr>
              <a:buSzPct val="91666"/>
              <a:buFont typeface="Arial"/>
              <a:buNone/>
            </a:pPr>
            <a:r>
              <a:rPr lang="en" sz="1200">
                <a:solidFill>
                  <a:schemeClr val="dk1"/>
                </a:solidFill>
                <a:highlight>
                  <a:srgbClr val="FFFFFF"/>
                </a:highlight>
              </a:rPr>
              <a:t>S. S. Wijaya, M. Anugerah Ayu and T. Mantoro, "Providing Real-time Crime Statistics in          Indonesia Using Data Mining Approach," </a:t>
            </a:r>
            <a:r>
              <a:rPr i="1" lang="en" sz="1200">
                <a:solidFill>
                  <a:schemeClr val="dk1"/>
                </a:solidFill>
              </a:rPr>
              <a:t>2019 5th International Conference on Computing Engineering and Design (ICCED)</a:t>
            </a:r>
            <a:r>
              <a:rPr lang="en" sz="1200">
                <a:solidFill>
                  <a:schemeClr val="dk1"/>
                </a:solidFill>
                <a:highlight>
                  <a:srgbClr val="FFFFFF"/>
                </a:highlight>
              </a:rPr>
              <a:t>, Singapore, 2019, pp. 1-5, doi: 10.1109/ICCED46541.2019.9161096.</a:t>
            </a:r>
            <a:endParaRPr sz="1200">
              <a:solidFill>
                <a:schemeClr val="dk1"/>
              </a:solidFill>
              <a:highlight>
                <a:srgbClr val="FFFFFF"/>
              </a:highlight>
            </a:endParaRPr>
          </a:p>
          <a:p>
            <a:pPr indent="-457200" lvl="0" marL="457200" rtl="0" algn="l">
              <a:spcBef>
                <a:spcPts val="1200"/>
              </a:spcBef>
              <a:spcAft>
                <a:spcPts val="0"/>
              </a:spcAft>
              <a:buClr>
                <a:schemeClr val="dk1"/>
              </a:buClr>
              <a:buSzPct val="91666"/>
              <a:buFont typeface="Arial"/>
              <a:buNone/>
            </a:pPr>
            <a:r>
              <a:rPr i="1" lang="en" sz="1200">
                <a:solidFill>
                  <a:schemeClr val="dk1"/>
                </a:solidFill>
                <a:highlight>
                  <a:srgbClr val="FFFFFF"/>
                </a:highlight>
              </a:rPr>
              <a:t>Unemployment rate in San Francisco County/city, CA</a:t>
            </a:r>
            <a:r>
              <a:rPr lang="en" sz="1200">
                <a:solidFill>
                  <a:schemeClr val="dk1"/>
                </a:solidFill>
                <a:highlight>
                  <a:srgbClr val="FFFFFF"/>
                </a:highlight>
              </a:rPr>
              <a:t>. FRED. (2023, September 27). https://fred.stlouisfed.org/series/CASANF0URN </a:t>
            </a:r>
            <a:endParaRPr b="1" sz="1200">
              <a:solidFill>
                <a:schemeClr val="dk1"/>
              </a:solidFill>
            </a:endParaRPr>
          </a:p>
          <a:p>
            <a:pPr indent="0" lvl="0" marL="0" rtl="0" algn="l">
              <a:spcBef>
                <a:spcPts val="1200"/>
              </a:spcBef>
              <a:spcAft>
                <a:spcPts val="1200"/>
              </a:spcAft>
              <a:buNone/>
            </a:pPr>
            <a:r>
              <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63"/>
          <p:cNvSpPr txBox="1"/>
          <p:nvPr>
            <p:ph type="title"/>
          </p:nvPr>
        </p:nvSpPr>
        <p:spPr>
          <a:xfrm>
            <a:off x="311700" y="2150850"/>
            <a:ext cx="8520600" cy="8418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sz="4711"/>
              <a:t>Thank You!</a:t>
            </a:r>
            <a:endParaRPr sz="4711"/>
          </a:p>
          <a:p>
            <a:pPr indent="0" lvl="0" marL="0" rtl="0" algn="ctr">
              <a:spcBef>
                <a:spcPts val="0"/>
              </a:spcBef>
              <a:spcAft>
                <a:spcPts val="0"/>
              </a:spcAft>
              <a:buNone/>
            </a:pPr>
            <a:r>
              <a:rPr lang="en"/>
              <a:t>Questions?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 Cleaning</a:t>
            </a:r>
            <a:endParaRPr/>
          </a:p>
        </p:txBody>
      </p:sp>
      <p:sp>
        <p:nvSpPr>
          <p:cNvPr id="86" name="Google Shape;86;p1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Merged the Crime, Inflation, Housing and Unemployment rate by month and year</a:t>
            </a:r>
            <a:endParaRPr/>
          </a:p>
          <a:p>
            <a:pPr indent="-342900" lvl="0" marL="457200" rtl="0" algn="l">
              <a:spcBef>
                <a:spcPts val="0"/>
              </a:spcBef>
              <a:spcAft>
                <a:spcPts val="0"/>
              </a:spcAft>
              <a:buSzPts val="1800"/>
              <a:buChar char="●"/>
            </a:pPr>
            <a:r>
              <a:rPr lang="en"/>
              <a:t>Dropped rows with a null inflation rate (CPI was not provided after a certain time in 2023)</a:t>
            </a:r>
            <a:endParaRPr/>
          </a:p>
          <a:p>
            <a:pPr indent="-342900" lvl="0" marL="457200" rtl="0" algn="l">
              <a:spcBef>
                <a:spcPts val="0"/>
              </a:spcBef>
              <a:spcAft>
                <a:spcPts val="0"/>
              </a:spcAft>
              <a:buSzPts val="1800"/>
              <a:buChar char="●"/>
            </a:pPr>
            <a:r>
              <a:rPr lang="en"/>
              <a:t>Additional cleaning on the merged dataset (Ex: for the ‘Incident Category’, made the strings have consistent capitalization, e.g. “GAMBLING” -&gt; “Gambling”)</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 Cleaning</a:t>
            </a:r>
            <a:endParaRPr/>
          </a:p>
        </p:txBody>
      </p:sp>
      <p:sp>
        <p:nvSpPr>
          <p:cNvPr id="92" name="Google Shape;92;p1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Merge Data</a:t>
            </a:r>
            <a:endParaRPr/>
          </a:p>
          <a:p>
            <a:pPr indent="-317500" lvl="1" marL="914400" rtl="0" algn="l">
              <a:spcBef>
                <a:spcPts val="0"/>
              </a:spcBef>
              <a:spcAft>
                <a:spcPts val="0"/>
              </a:spcAft>
              <a:buSzPts val="1400"/>
              <a:buChar char="○"/>
            </a:pPr>
            <a:r>
              <a:rPr lang="en"/>
              <a:t>Main Columns of Interest:</a:t>
            </a:r>
            <a:endParaRPr/>
          </a:p>
          <a:p>
            <a:pPr indent="-317500" lvl="2" marL="1371600" rtl="0" algn="l">
              <a:spcBef>
                <a:spcPts val="0"/>
              </a:spcBef>
              <a:spcAft>
                <a:spcPts val="0"/>
              </a:spcAft>
              <a:buSzPts val="1400"/>
              <a:buChar char="■"/>
            </a:pPr>
            <a:r>
              <a:rPr lang="en"/>
              <a:t>Date and Time</a:t>
            </a:r>
            <a:endParaRPr/>
          </a:p>
          <a:p>
            <a:pPr indent="-317500" lvl="2" marL="1371600" rtl="0" algn="l">
              <a:spcBef>
                <a:spcPts val="0"/>
              </a:spcBef>
              <a:spcAft>
                <a:spcPts val="0"/>
              </a:spcAft>
              <a:buSzPts val="1400"/>
              <a:buChar char="■"/>
            </a:pPr>
            <a:r>
              <a:rPr lang="en"/>
              <a:t>Inflation Rate</a:t>
            </a:r>
            <a:endParaRPr/>
          </a:p>
          <a:p>
            <a:pPr indent="-317500" lvl="2" marL="1371600" rtl="0" algn="l">
              <a:spcBef>
                <a:spcPts val="0"/>
              </a:spcBef>
              <a:spcAft>
                <a:spcPts val="0"/>
              </a:spcAft>
              <a:buSzPts val="1400"/>
              <a:buChar char="■"/>
            </a:pPr>
            <a:r>
              <a:rPr lang="en"/>
              <a:t>Unemployment Rate</a:t>
            </a:r>
            <a:endParaRPr/>
          </a:p>
          <a:p>
            <a:pPr indent="-317500" lvl="2" marL="1371600" rtl="0" algn="l">
              <a:spcBef>
                <a:spcPts val="0"/>
              </a:spcBef>
              <a:spcAft>
                <a:spcPts val="0"/>
              </a:spcAft>
              <a:buSzPts val="1400"/>
              <a:buChar char="■"/>
            </a:pPr>
            <a:r>
              <a:rPr lang="en"/>
              <a:t>Median Housing Price</a:t>
            </a:r>
            <a:endParaRPr/>
          </a:p>
          <a:p>
            <a:pPr indent="-317500" lvl="2" marL="1371600" rtl="0" algn="l">
              <a:spcBef>
                <a:spcPts val="0"/>
              </a:spcBef>
              <a:spcAft>
                <a:spcPts val="0"/>
              </a:spcAft>
              <a:buSzPts val="1400"/>
              <a:buChar char="■"/>
            </a:pPr>
            <a:r>
              <a:rPr lang="en"/>
              <a:t>Crime Data</a:t>
            </a:r>
            <a:endParaRPr/>
          </a:p>
          <a:p>
            <a:pPr indent="-317500" lvl="3" marL="1828800" rtl="0" algn="l">
              <a:spcBef>
                <a:spcPts val="0"/>
              </a:spcBef>
              <a:spcAft>
                <a:spcPts val="0"/>
              </a:spcAft>
              <a:buSzPts val="1400"/>
              <a:buChar char="●"/>
            </a:pPr>
            <a:r>
              <a:rPr lang="en"/>
              <a:t>Category</a:t>
            </a:r>
            <a:endParaRPr/>
          </a:p>
          <a:p>
            <a:pPr indent="-317500" lvl="3" marL="1828800" rtl="0" algn="l">
              <a:spcBef>
                <a:spcPts val="0"/>
              </a:spcBef>
              <a:spcAft>
                <a:spcPts val="0"/>
              </a:spcAft>
              <a:buSzPts val="1400"/>
              <a:buChar char="●"/>
            </a:pPr>
            <a:r>
              <a:rPr lang="en"/>
              <a:t>Description</a:t>
            </a:r>
            <a:endParaRPr/>
          </a:p>
          <a:p>
            <a:pPr indent="-317500" lvl="3" marL="1828800" rtl="0" algn="l">
              <a:spcBef>
                <a:spcPts val="0"/>
              </a:spcBef>
              <a:spcAft>
                <a:spcPts val="0"/>
              </a:spcAft>
              <a:buSzPts val="1400"/>
              <a:buChar char="●"/>
            </a:pPr>
            <a:r>
              <a:rPr lang="en"/>
              <a:t>Location</a:t>
            </a:r>
            <a:endParaRPr/>
          </a:p>
        </p:txBody>
      </p:sp>
      <p:pic>
        <p:nvPicPr>
          <p:cNvPr id="93" name="Google Shape;93;p19"/>
          <p:cNvPicPr preferRelativeResize="0"/>
          <p:nvPr/>
        </p:nvPicPr>
        <p:blipFill>
          <a:blip r:embed="rId3">
            <a:alphaModFix/>
          </a:blip>
          <a:stretch>
            <a:fillRect/>
          </a:stretch>
        </p:blipFill>
        <p:spPr>
          <a:xfrm>
            <a:off x="5074888" y="1133475"/>
            <a:ext cx="2428875" cy="28765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Initial Data Statistics</a:t>
            </a:r>
            <a:endParaRPr/>
          </a:p>
        </p:txBody>
      </p:sp>
      <p:sp>
        <p:nvSpPr>
          <p:cNvPr id="99" name="Google Shape;99;p2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Date range: 1/1/03 - 3/31/23</a:t>
            </a:r>
            <a:endParaRPr/>
          </a:p>
          <a:p>
            <a:pPr indent="-342900" lvl="0" marL="457200" rtl="0" algn="l">
              <a:spcBef>
                <a:spcPts val="0"/>
              </a:spcBef>
              <a:spcAft>
                <a:spcPts val="0"/>
              </a:spcAft>
              <a:buSzPts val="1800"/>
              <a:buChar char="●"/>
            </a:pPr>
            <a:r>
              <a:rPr lang="en"/>
              <a:t>2,796,218 rows, 18 columns</a:t>
            </a:r>
            <a:endParaRPr/>
          </a:p>
          <a:p>
            <a:pPr indent="-342900" lvl="0" marL="457200" rtl="0" algn="l">
              <a:spcBef>
                <a:spcPts val="0"/>
              </a:spcBef>
              <a:spcAft>
                <a:spcPts val="0"/>
              </a:spcAft>
              <a:buSzPts val="1800"/>
              <a:buChar char="●"/>
            </a:pPr>
            <a:r>
              <a:rPr lang="en"/>
              <a:t>Summary Statistics for Inflation, Housing Price, and Unemployment Rate:</a:t>
            </a:r>
            <a:endParaRPr/>
          </a:p>
        </p:txBody>
      </p:sp>
      <p:pic>
        <p:nvPicPr>
          <p:cNvPr id="100" name="Google Shape;100;p20"/>
          <p:cNvPicPr preferRelativeResize="0"/>
          <p:nvPr/>
        </p:nvPicPr>
        <p:blipFill>
          <a:blip r:embed="rId3">
            <a:alphaModFix/>
          </a:blip>
          <a:stretch>
            <a:fillRect/>
          </a:stretch>
        </p:blipFill>
        <p:spPr>
          <a:xfrm>
            <a:off x="1477113" y="2343663"/>
            <a:ext cx="5686425" cy="20288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21"/>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Basic Data Analysis</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